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345" r:id="rId2"/>
    <p:sldId id="355" r:id="rId3"/>
    <p:sldId id="333" r:id="rId4"/>
    <p:sldId id="328" r:id="rId5"/>
    <p:sldId id="370" r:id="rId6"/>
    <p:sldId id="336" r:id="rId7"/>
    <p:sldId id="356" r:id="rId8"/>
    <p:sldId id="371" r:id="rId9"/>
    <p:sldId id="358" r:id="rId10"/>
    <p:sldId id="359" r:id="rId11"/>
    <p:sldId id="360" r:id="rId12"/>
    <p:sldId id="361" r:id="rId13"/>
    <p:sldId id="362" r:id="rId14"/>
    <p:sldId id="363" r:id="rId15"/>
    <p:sldId id="364" r:id="rId16"/>
    <p:sldId id="365" r:id="rId17"/>
    <p:sldId id="366" r:id="rId18"/>
    <p:sldId id="367" r:id="rId19"/>
    <p:sldId id="368" r:id="rId20"/>
    <p:sldId id="369" r:id="rId21"/>
    <p:sldId id="35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D"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484C"/>
    <a:srgbClr val="007921"/>
    <a:srgbClr val="C60068"/>
    <a:srgbClr val="7E4365"/>
    <a:srgbClr val="E21A23"/>
    <a:srgbClr val="F16659"/>
    <a:srgbClr val="EEDB28"/>
    <a:srgbClr val="F47921"/>
    <a:srgbClr val="452445"/>
    <a:srgbClr val="7AC1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47" autoAdjust="0"/>
    <p:restoredTop sz="70693" autoAdjust="0"/>
  </p:normalViewPr>
  <p:slideViewPr>
    <p:cSldViewPr snapToGrid="0" snapToObjects="1">
      <p:cViewPr>
        <p:scale>
          <a:sx n="56" d="100"/>
          <a:sy n="56" d="100"/>
        </p:scale>
        <p:origin x="-191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C33FBC-BAD0-B54F-885C-881591889DB2}" type="datetimeFigureOut">
              <a:rPr lang="en-US" smtClean="0"/>
              <a:t>4/18/2015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28D3C-17BA-A94D-A95A-68D24026D10D}" type="slidenum">
              <a:rPr lang="en-US" smtClean="0"/>
              <a:t>‹#›</a:t>
            </a:fld>
            <a:endParaRPr lang="en-US"/>
          </a:p>
        </p:txBody>
      </p:sp>
    </p:spTree>
    <p:extLst>
      <p:ext uri="{BB962C8B-B14F-4D97-AF65-F5344CB8AC3E}">
        <p14:creationId xmlns:p14="http://schemas.microsoft.com/office/powerpoint/2010/main" val="23799175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239C8C-3412-0244-B9E3-C3039AD51E64}" type="datetimeFigureOut">
              <a:rPr lang="en-US" smtClean="0"/>
              <a:t>4/18/2015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18FF9B-DEE9-DA4A-B43C-5F35CAED45C4}" type="slidenum">
              <a:rPr lang="en-US" smtClean="0"/>
              <a:t>‹#›</a:t>
            </a:fld>
            <a:endParaRPr lang="en-US"/>
          </a:p>
        </p:txBody>
      </p:sp>
    </p:spTree>
    <p:extLst>
      <p:ext uri="{BB962C8B-B14F-4D97-AF65-F5344CB8AC3E}">
        <p14:creationId xmlns:p14="http://schemas.microsoft.com/office/powerpoint/2010/main" val="39065222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xfrm>
            <a:off x="1146175" y="687388"/>
            <a:ext cx="4565650" cy="3425825"/>
          </a:xfrm>
          <a:prstGeom prst="rect">
            <a:avLst/>
          </a:prstGeom>
          <a:noFill/>
          <a:ln>
            <a:solidFill>
              <a:srgbClr val="000000"/>
            </a:solidFill>
            <a:miter lim="800000"/>
            <a:headEnd/>
            <a:tailEnd/>
          </a:ln>
        </p:spPr>
      </p:sp>
      <p:sp>
        <p:nvSpPr>
          <p:cNvPr id="25602" name="Rectangle 3"/>
          <p:cNvSpPr>
            <a:spLocks noGrp="1" noChangeArrowheads="1"/>
          </p:cNvSpPr>
          <p:nvPr>
            <p:ph type="body" idx="1"/>
          </p:nvPr>
        </p:nvSpPr>
        <p:spPr bwMode="auto">
          <a:xfrm>
            <a:off x="685553" y="4345216"/>
            <a:ext cx="5486901" cy="4113893"/>
          </a:xfrm>
          <a:prstGeom prst="rect">
            <a:avLst/>
          </a:prstGeom>
          <a:noFill/>
          <a:ln>
            <a:miter lim="800000"/>
            <a:headEnd/>
            <a:tailEnd/>
          </a:ln>
        </p:spPr>
        <p:txBody>
          <a:bodyPr lIns="79909" tIns="39957" rIns="79909" bIns="39957"/>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ArumSans Regular"/>
                <a:ea typeface="+mn-ea"/>
                <a:cs typeface="+mn-cs"/>
              </a:rPr>
              <a:t>Many of you know McGraw-Hill as simply a book publishing company.  However as education is evolving, we realize we need to become something more.  We need to hold the success of the learning at the center of everything we do for a  few reasons…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ArumSans Regular"/>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ArumSans Regular"/>
                <a:ea typeface="+mn-ea"/>
                <a:cs typeface="+mn-cs"/>
              </a:rPr>
              <a:t>Teaching and learning are part art, part science. Every day, educators bring a wealth of passion, dedication and expertise to help students achieve success. At McGraw-Hill Education, we help them drive results by delivering technology that harnesses an understanding of how the mind works to make each learning moment more engaging, efficient and effective. Learning has the power to change the world. We inspire that change,</a:t>
            </a:r>
          </a:p>
          <a:p>
            <a:r>
              <a:rPr lang="en-US" sz="1200" b="1" i="0" u="none" strike="noStrike" kern="1200" baseline="0" dirty="0" smtClean="0">
                <a:solidFill>
                  <a:schemeClr val="tx1"/>
                </a:solidFill>
                <a:latin typeface="ArumSans Regular"/>
                <a:ea typeface="+mn-ea"/>
                <a:cs typeface="+mn-cs"/>
              </a:rPr>
              <a:t>one person at a time, by making the science of learning work for you. Simply.</a:t>
            </a:r>
            <a:endParaRPr lang="en-US" dirty="0" smtClean="0"/>
          </a:p>
          <a:p>
            <a:endParaRPr lang="en-US" dirty="0" smtClean="0"/>
          </a:p>
          <a:p>
            <a:pPr eaLnBrk="1" hangingPunct="1"/>
            <a:endParaRPr lang="ja-JP" altLang="en-US" dirty="0" smtClean="0">
              <a:latin typeface="Calibri"/>
            </a:endParaRPr>
          </a:p>
        </p:txBody>
      </p:sp>
    </p:spTree>
    <p:extLst>
      <p:ext uri="{BB962C8B-B14F-4D97-AF65-F5344CB8AC3E}">
        <p14:creationId xmlns:p14="http://schemas.microsoft.com/office/powerpoint/2010/main" val="190809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do you currently identify what students know and have forgotten from their</a:t>
            </a:r>
            <a:r>
              <a:rPr lang="en-US" baseline="0" dirty="0" smtClean="0"/>
              <a:t> previous courses? Is that accurate? What happens when a student is underprepared?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11</a:t>
            </a:fld>
            <a:endParaRPr lang="en-US" dirty="0"/>
          </a:p>
        </p:txBody>
      </p:sp>
    </p:spTree>
    <p:extLst>
      <p:ext uri="{BB962C8B-B14F-4D97-AF65-F5344CB8AC3E}">
        <p14:creationId xmlns:p14="http://schemas.microsoft.com/office/powerpoint/2010/main" val="405750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ALEKS Initial</a:t>
            </a:r>
            <a:r>
              <a:rPr lang="en-US" baseline="0" dirty="0" smtClean="0"/>
              <a:t> Assessment is a 25-30 question, adaptive assessment that will measure exactly what students know and don’t know in a given course curriculum. Because it is adaptive, every student gets a different set of questions based on their performance. If a student answers questions right, they get progressively more challenging. If they get them wrong, it will decrease in level. This continues until the system can pinpoint what the student knows, doesn’t know, and more importantly, what he/she is ready to learn; otherwise known as their “Knowledge State”. As an instructor, this enables you to identify which students are underprepared and need more support and which content they should focus on. It also allows you to see students that perhaps have been placed too low and are ready for a more advanced course, saving them a semester of work!</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12</a:t>
            </a:fld>
            <a:endParaRPr lang="en-US" dirty="0"/>
          </a:p>
        </p:txBody>
      </p:sp>
    </p:spTree>
    <p:extLst>
      <p:ext uri="{BB962C8B-B14F-4D97-AF65-F5344CB8AC3E}">
        <p14:creationId xmlns:p14="http://schemas.microsoft.com/office/powerpoint/2010/main" val="3782501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try to provide each student with the support they need without disadvantaging the rest of the class is a significant challenge. How do you ensure that struggling students get the help they need without overburdening stronger students with excess work?</a:t>
            </a:r>
            <a:endParaRPr lang="en-US" dirty="0" smtClean="0"/>
          </a:p>
          <a:p>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13</a:t>
            </a:fld>
            <a:endParaRPr lang="en-US" dirty="0"/>
          </a:p>
        </p:txBody>
      </p:sp>
    </p:spTree>
    <p:extLst>
      <p:ext uri="{BB962C8B-B14F-4D97-AF65-F5344CB8AC3E}">
        <p14:creationId xmlns:p14="http://schemas.microsoft.com/office/powerpoint/2010/main" val="2254541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By constantly</a:t>
            </a:r>
            <a:r>
              <a:rPr lang="en-US" baseline="0" dirty="0" smtClean="0"/>
              <a:t> adapting, ALEKS determines exactly where students need support and delivers the exact material they need. This means weaker students get the support they need to be successful and stronger students are able to quickly progress through material without having to waste time on material they already know.</a:t>
            </a:r>
            <a:endParaRPr lang="en-US" dirty="0" smtClean="0"/>
          </a:p>
          <a:p>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14</a:t>
            </a:fld>
            <a:endParaRPr lang="en-US" dirty="0"/>
          </a:p>
        </p:txBody>
      </p:sp>
    </p:spTree>
    <p:extLst>
      <p:ext uri="{BB962C8B-B14F-4D97-AF65-F5344CB8AC3E}">
        <p14:creationId xmlns:p14="http://schemas.microsoft.com/office/powerpoint/2010/main" val="1909939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a:t>
            </a:r>
            <a:r>
              <a:rPr lang="en-US" baseline="0" dirty="0" smtClean="0"/>
              <a:t> you ever see instances where students do well on homework then badly on tests? Why is that? Is it test phobia? Is it an over-reliance on help functionalities? With some systems, students are quickly able to see that by mimicking the guided examples, but simply replacing the numbers, you can follow the process and get answers correct. This results in high homework scores, but a false impression of what a student really know. They are gaming the system and their learning suffers as a consequence. Other systems rely on the “drill and kill” method, which doesn’t actually ensure students are mastering what they are learning. </a:t>
            </a:r>
            <a:endParaRPr lang="en-US" dirty="0" smtClean="0"/>
          </a:p>
          <a:p>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15</a:t>
            </a:fld>
            <a:endParaRPr lang="en-US" dirty="0"/>
          </a:p>
        </p:txBody>
      </p:sp>
    </p:spTree>
    <p:extLst>
      <p:ext uri="{BB962C8B-B14F-4D97-AF65-F5344CB8AC3E}">
        <p14:creationId xmlns:p14="http://schemas.microsoft.com/office/powerpoint/2010/main" val="3100044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ALEKS eliminates</a:t>
            </a:r>
            <a:r>
              <a:rPr lang="en-US" baseline="0" dirty="0" smtClean="0"/>
              <a:t> the possibility of students gaming the system in a few ways. 1. ALEKS doesn’t rely on multiple-choice questions, reducing the possibility of students guessing. 2. ALEKS changes each question in such a variety of ways that students have to prove they understand the concept behind the problem rather than memorize a process. For example, we change the order of equations, introduce negative, introduce fractions where appropriate, all to ensure that when a student answers a question correctly, we can be more confident they truly know the concept behind it. The final way ALEKS ensures understanding is by periodically re-assessing students to ensure that what they have learned is retained. The system can then pinpoint what the student has forgotten or needs additional help on, and will guide the student to focus on those areas.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16</a:t>
            </a:fld>
            <a:endParaRPr lang="en-US" dirty="0"/>
          </a:p>
        </p:txBody>
      </p:sp>
    </p:spTree>
    <p:extLst>
      <p:ext uri="{BB962C8B-B14F-4D97-AF65-F5344CB8AC3E}">
        <p14:creationId xmlns:p14="http://schemas.microsoft.com/office/powerpoint/2010/main" val="4244338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a:t>
            </a:r>
            <a:r>
              <a:rPr lang="en-US" baseline="0" dirty="0" smtClean="0"/>
              <a:t> homework is delivered in other ways, even paper and pencil, you would traditionally assign, as an example, 10 homework questions per week. A student may get 8 of these questions right (80%) and feel they are performing well within the course. However the 2 topics they miss are often the most challenging and can also be prerequisites for future topics. At no point is a student alerted that one of the questions they got wrong is fundamental to their future success. So they’ll get 80%, 80%, 80%, then they get a homework that requires the prerequisite content they missed and all of a sudden they tank. This destroys motivation and often is the point at which students are lost. The purpose of homework is to ensure students are learning and retaining material; by only showing each student what he/she is Ready to Learn, the motivation is never lost.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17</a:t>
            </a:fld>
            <a:endParaRPr lang="en-US" dirty="0"/>
          </a:p>
        </p:txBody>
      </p:sp>
    </p:spTree>
    <p:extLst>
      <p:ext uri="{BB962C8B-B14F-4D97-AF65-F5344CB8AC3E}">
        <p14:creationId xmlns:p14="http://schemas.microsoft.com/office/powerpoint/2010/main" val="1399845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ALEKS never presents</a:t>
            </a:r>
            <a:r>
              <a:rPr lang="en-US" baseline="0" dirty="0" smtClean="0"/>
              <a:t> students with content they have not demonstrated they are Ready to Learn; students must proven mastery in the prerequisite topics first. This is a huge boost in motivation for students, it allows them to progress through the course faster and ultimately improves overall success of your class.</a:t>
            </a:r>
            <a:endParaRPr lang="en-US" dirty="0" smtClean="0"/>
          </a:p>
        </p:txBody>
      </p:sp>
      <p:sp>
        <p:nvSpPr>
          <p:cNvPr id="4" name="Slide Number Placeholder 3"/>
          <p:cNvSpPr>
            <a:spLocks noGrp="1"/>
          </p:cNvSpPr>
          <p:nvPr>
            <p:ph type="sldNum" sz="quarter" idx="10"/>
          </p:nvPr>
        </p:nvSpPr>
        <p:spPr/>
        <p:txBody>
          <a:bodyPr/>
          <a:lstStyle/>
          <a:p>
            <a:fld id="{11F1C3C0-4216-AB45-BCA3-1484D1E247DF}" type="slidenum">
              <a:rPr lang="en-US" smtClean="0"/>
              <a:pPr/>
              <a:t>18</a:t>
            </a:fld>
            <a:endParaRPr lang="en-US" dirty="0"/>
          </a:p>
        </p:txBody>
      </p:sp>
    </p:spTree>
    <p:extLst>
      <p:ext uri="{BB962C8B-B14F-4D97-AF65-F5344CB8AC3E}">
        <p14:creationId xmlns:p14="http://schemas.microsoft.com/office/powerpoint/2010/main" val="754529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ALEKS</a:t>
            </a:r>
            <a:r>
              <a:rPr lang="en-US" baseline="0" dirty="0" smtClean="0"/>
              <a:t> has some of the most insightful reporting of any software. It measure and reports real time on exactly what students are doing within the system. What are they working on, what are they inputting, where are they struggling, which students are at risk? etc. With this data, it enables you as an instructor to teach exactly what students need, when they need it. Rather than covering the same review at the beginning of class, now you can review just the topics students are struggling with, speeding up your progress through the curriculum.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19</a:t>
            </a:fld>
            <a:endParaRPr lang="en-US" dirty="0"/>
          </a:p>
        </p:txBody>
      </p:sp>
    </p:spTree>
    <p:extLst>
      <p:ext uri="{BB962C8B-B14F-4D97-AF65-F5344CB8AC3E}">
        <p14:creationId xmlns:p14="http://schemas.microsoft.com/office/powerpoint/2010/main" val="2006972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more information about ALEKS and to view success stories, visit</a:t>
            </a:r>
            <a:r>
              <a:rPr lang="en-US" baseline="0" dirty="0" smtClean="0"/>
              <a:t> www.successinmath.com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1F1C3C0-4216-AB45-BCA3-1484D1E247DF}" type="slidenum">
              <a:rPr lang="en-US" smtClean="0"/>
              <a:pPr/>
              <a:t>20</a:t>
            </a:fld>
            <a:endParaRPr lang="en-US" dirty="0"/>
          </a:p>
        </p:txBody>
      </p:sp>
    </p:spTree>
    <p:extLst>
      <p:ext uri="{BB962C8B-B14F-4D97-AF65-F5344CB8AC3E}">
        <p14:creationId xmlns:p14="http://schemas.microsoft.com/office/powerpoint/2010/main" val="52981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we transition to learning science, we need to make sure, and are asking</a:t>
            </a:r>
            <a:r>
              <a:rPr lang="en-US" baseline="0" dirty="0" smtClean="0"/>
              <a:t> the questions– is our product easy to use? Does it engage its audience? Is it efficient? Is it effective?</a:t>
            </a:r>
            <a:endParaRPr lang="en-US" dirty="0" smtClean="0"/>
          </a:p>
          <a:p>
            <a:endParaRPr lang="en-US" dirty="0"/>
          </a:p>
        </p:txBody>
      </p:sp>
      <p:sp>
        <p:nvSpPr>
          <p:cNvPr id="4" name="Slide Number Placeholder 3"/>
          <p:cNvSpPr>
            <a:spLocks noGrp="1"/>
          </p:cNvSpPr>
          <p:nvPr>
            <p:ph type="sldNum" sz="quarter" idx="10"/>
          </p:nvPr>
        </p:nvSpPr>
        <p:spPr/>
        <p:txBody>
          <a:bodyPr/>
          <a:lstStyle/>
          <a:p>
            <a:fld id="{6418FF9B-DEE9-DA4A-B43C-5F35CAED45C4}" type="slidenum">
              <a:rPr lang="en-US" smtClean="0"/>
              <a:t>3</a:t>
            </a:fld>
            <a:endParaRPr lang="en-US"/>
          </a:p>
        </p:txBody>
      </p:sp>
    </p:spTree>
    <p:extLst>
      <p:ext uri="{BB962C8B-B14F-4D97-AF65-F5344CB8AC3E}">
        <p14:creationId xmlns:p14="http://schemas.microsoft.com/office/powerpoint/2010/main" val="3296790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two</a:t>
            </a:r>
            <a:r>
              <a:rPr lang="en-GB" baseline="0" dirty="0" smtClean="0"/>
              <a:t> core digital products. Connect and </a:t>
            </a:r>
            <a:r>
              <a:rPr lang="en-GB" baseline="0" dirty="0" err="1" smtClean="0"/>
              <a:t>Aleks</a:t>
            </a:r>
            <a:r>
              <a:rPr lang="en-GB" baseline="0" dirty="0" smtClean="0"/>
              <a:t>. Connect is our </a:t>
            </a:r>
            <a:r>
              <a:rPr lang="en-GB" baseline="0" dirty="0" err="1" smtClean="0"/>
              <a:t>cms</a:t>
            </a:r>
            <a:r>
              <a:rPr lang="en-GB" baseline="0" dirty="0" smtClean="0"/>
              <a:t> which is heavily integrated within black board and allow a complete course management system via the use of </a:t>
            </a:r>
            <a:r>
              <a:rPr lang="en-GB" baseline="0" dirty="0" err="1" smtClean="0"/>
              <a:t>ebooks</a:t>
            </a:r>
            <a:r>
              <a:rPr lang="en-GB" baseline="0" dirty="0" smtClean="0"/>
              <a:t> online assessments / quizzes and analytical reporting </a:t>
            </a:r>
          </a:p>
          <a:p>
            <a:endParaRPr lang="en-GB" baseline="0" dirty="0" smtClean="0"/>
          </a:p>
          <a:p>
            <a:r>
              <a:rPr lang="en-GB" baseline="0" dirty="0" smtClean="0"/>
              <a:t>This is our flagship product which most of you will already be aware of and is currently being heavy used across the middle east as well as the rest of the world.</a:t>
            </a:r>
          </a:p>
          <a:p>
            <a:endParaRPr lang="en-GB" baseline="0" dirty="0" smtClean="0"/>
          </a:p>
          <a:p>
            <a:r>
              <a:rPr lang="en-GB" dirty="0" smtClean="0"/>
              <a:t>If anyone would like to know more about connect,</a:t>
            </a:r>
            <a:r>
              <a:rPr lang="en-GB" baseline="0" dirty="0" smtClean="0"/>
              <a:t> I can certainly </a:t>
            </a:r>
            <a:r>
              <a:rPr lang="en-GB" baseline="0" dirty="0" err="1" smtClean="0"/>
              <a:t>awnser</a:t>
            </a:r>
            <a:r>
              <a:rPr lang="en-GB" baseline="0" dirty="0" smtClean="0"/>
              <a:t> </a:t>
            </a:r>
            <a:r>
              <a:rPr lang="en-GB" baseline="0" dirty="0" err="1" smtClean="0"/>
              <a:t>questeions</a:t>
            </a:r>
            <a:r>
              <a:rPr lang="en-GB" baseline="0" dirty="0" smtClean="0"/>
              <a:t> at the end or </a:t>
            </a:r>
            <a:r>
              <a:rPr lang="en-GB" baseline="0" dirty="0" err="1" smtClean="0"/>
              <a:t>alternatibvly</a:t>
            </a:r>
            <a:r>
              <a:rPr lang="en-GB" baseline="0" dirty="0" smtClean="0"/>
              <a:t> you can come visit me on our stand.</a:t>
            </a:r>
            <a:endParaRPr lang="en-US" dirty="0"/>
          </a:p>
        </p:txBody>
      </p:sp>
      <p:sp>
        <p:nvSpPr>
          <p:cNvPr id="4" name="Slide Number Placeholder 3"/>
          <p:cNvSpPr>
            <a:spLocks noGrp="1"/>
          </p:cNvSpPr>
          <p:nvPr>
            <p:ph type="sldNum" sz="quarter" idx="10"/>
          </p:nvPr>
        </p:nvSpPr>
        <p:spPr/>
        <p:txBody>
          <a:bodyPr/>
          <a:lstStyle/>
          <a:p>
            <a:fld id="{6418FF9B-DEE9-DA4A-B43C-5F35CAED45C4}" type="slidenum">
              <a:rPr lang="en-US" smtClean="0"/>
              <a:t>4</a:t>
            </a:fld>
            <a:endParaRPr lang="en-US"/>
          </a:p>
        </p:txBody>
      </p:sp>
    </p:spTree>
    <p:extLst>
      <p:ext uri="{BB962C8B-B14F-4D97-AF65-F5344CB8AC3E}">
        <p14:creationId xmlns:p14="http://schemas.microsoft.com/office/powerpoint/2010/main" val="1453233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Play video</a:t>
            </a:r>
            <a:endParaRPr lang="en-US" dirty="0"/>
          </a:p>
        </p:txBody>
      </p:sp>
      <p:sp>
        <p:nvSpPr>
          <p:cNvPr id="4" name="Slide Number Placeholder 3"/>
          <p:cNvSpPr>
            <a:spLocks noGrp="1"/>
          </p:cNvSpPr>
          <p:nvPr>
            <p:ph type="sldNum" sz="quarter" idx="10"/>
          </p:nvPr>
        </p:nvSpPr>
        <p:spPr/>
        <p:txBody>
          <a:bodyPr/>
          <a:lstStyle/>
          <a:p>
            <a:fld id="{6418FF9B-DEE9-DA4A-B43C-5F35CAED45C4}" type="slidenum">
              <a:rPr lang="en-US" smtClean="0"/>
              <a:t>5</a:t>
            </a:fld>
            <a:endParaRPr lang="en-US" dirty="0"/>
          </a:p>
        </p:txBody>
      </p:sp>
    </p:spTree>
    <p:extLst>
      <p:ext uri="{BB962C8B-B14F-4D97-AF65-F5344CB8AC3E}">
        <p14:creationId xmlns:p14="http://schemas.microsoft.com/office/powerpoint/2010/main" val="2996424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Adaptive learning</a:t>
            </a:r>
            <a:r>
              <a:rPr lang="en-US" baseline="0" dirty="0" smtClean="0"/>
              <a:t> – the benefits</a:t>
            </a:r>
          </a:p>
          <a:p>
            <a:pPr marL="166872" indent="-166872">
              <a:buFontTx/>
              <a:buChar char="-"/>
            </a:pPr>
            <a:r>
              <a:rPr lang="en-US" baseline="0" dirty="0" smtClean="0"/>
              <a:t>Students are more engaged</a:t>
            </a:r>
          </a:p>
          <a:p>
            <a:pPr marL="166872" indent="-166872">
              <a:buFontTx/>
              <a:buChar char="-"/>
            </a:pPr>
            <a:r>
              <a:rPr lang="en-US" baseline="0" dirty="0" smtClean="0"/>
              <a:t>Better grades, higher retention</a:t>
            </a:r>
          </a:p>
          <a:p>
            <a:pPr marL="166872" indent="-166872">
              <a:buFontTx/>
              <a:buChar char="-"/>
            </a:pPr>
            <a:r>
              <a:rPr lang="en-US" baseline="0" dirty="0" smtClean="0"/>
              <a:t>Instructors get to focus on what they love most, teaching </a:t>
            </a:r>
          </a:p>
          <a:p>
            <a:pPr marL="457200" indent="-457200">
              <a:buFont typeface="Arial" panose="020B0604020202020204" pitchFamily="34" charset="0"/>
              <a:buChar char="•"/>
            </a:pPr>
            <a:r>
              <a:rPr lang="en-US" dirty="0" smtClean="0">
                <a:latin typeface="VectipedeRg-Bold" pitchFamily="18" charset="0"/>
              </a:rPr>
              <a:t>Based on educational theory and cognitive science </a:t>
            </a:r>
          </a:p>
          <a:p>
            <a:pPr marL="457200" indent="-457200">
              <a:buFont typeface="Arial" panose="020B0604020202020204" pitchFamily="34" charset="0"/>
              <a:buChar char="•"/>
            </a:pPr>
            <a:endParaRPr lang="en-US" dirty="0" smtClean="0">
              <a:latin typeface="VectipedeRg-Bold" pitchFamily="18" charset="0"/>
            </a:endParaRPr>
          </a:p>
          <a:p>
            <a:pPr marL="457200" indent="-457200">
              <a:buFont typeface="Arial" panose="020B0604020202020204" pitchFamily="34" charset="0"/>
              <a:buChar char="•"/>
            </a:pPr>
            <a:r>
              <a:rPr lang="en-US" dirty="0" smtClean="0">
                <a:latin typeface="VectipedeRg-Bold" pitchFamily="18" charset="0"/>
              </a:rPr>
              <a:t>Personalizes learning by continually assessing students’ knowledge, skill and confidence levels</a:t>
            </a:r>
          </a:p>
          <a:p>
            <a:pPr marL="457200" indent="-457200">
              <a:buFont typeface="Arial" panose="020B0604020202020204" pitchFamily="34" charset="0"/>
              <a:buChar char="•"/>
            </a:pPr>
            <a:endParaRPr lang="en-US" dirty="0" smtClean="0">
              <a:latin typeface="VectipedeRg-Bold" pitchFamily="18" charset="0"/>
            </a:endParaRPr>
          </a:p>
          <a:p>
            <a:pPr marL="457200" indent="-457200">
              <a:buFont typeface="Arial" panose="020B0604020202020204" pitchFamily="34" charset="0"/>
              <a:buChar char="•"/>
            </a:pPr>
            <a:r>
              <a:rPr lang="en-US" dirty="0" smtClean="0">
                <a:latin typeface="VectipedeRg-Bold" pitchFamily="18" charset="0"/>
              </a:rPr>
              <a:t>Designs targeted study paths that help students improve in their areas of weakness and retain competencies</a:t>
            </a:r>
          </a:p>
          <a:p>
            <a:pPr marL="457200" indent="-457200">
              <a:buFont typeface="Arial" panose="020B0604020202020204" pitchFamily="34" charset="0"/>
              <a:buChar char="•"/>
            </a:pPr>
            <a:endParaRPr lang="en-US" dirty="0" smtClean="0">
              <a:latin typeface="VectipedeRg-Bold" pitchFamily="18" charset="0"/>
            </a:endParaRPr>
          </a:p>
          <a:p>
            <a:pPr marL="457200" indent="-457200">
              <a:buFont typeface="Arial" panose="020B0604020202020204" pitchFamily="34" charset="0"/>
              <a:buChar char="•"/>
            </a:pPr>
            <a:r>
              <a:rPr lang="en-US" dirty="0" smtClean="0">
                <a:latin typeface="VectipedeRg-Bold" pitchFamily="18" charset="0"/>
              </a:rPr>
              <a:t>Students study more effectively and productively </a:t>
            </a:r>
          </a:p>
          <a:p>
            <a:endParaRPr lang="en-US" dirty="0"/>
          </a:p>
        </p:txBody>
      </p:sp>
      <p:sp>
        <p:nvSpPr>
          <p:cNvPr id="4" name="Slide Number Placeholder 3"/>
          <p:cNvSpPr>
            <a:spLocks noGrp="1"/>
          </p:cNvSpPr>
          <p:nvPr>
            <p:ph type="sldNum" sz="quarter" idx="10"/>
          </p:nvPr>
        </p:nvSpPr>
        <p:spPr/>
        <p:txBody>
          <a:bodyPr/>
          <a:lstStyle/>
          <a:p>
            <a:fld id="{6418FF9B-DEE9-DA4A-B43C-5F35CAED45C4}" type="slidenum">
              <a:rPr lang="en-US" smtClean="0"/>
              <a:t>6</a:t>
            </a:fld>
            <a:endParaRPr lang="en-US" dirty="0"/>
          </a:p>
        </p:txBody>
      </p:sp>
    </p:spTree>
    <p:extLst>
      <p:ext uri="{BB962C8B-B14F-4D97-AF65-F5344CB8AC3E}">
        <p14:creationId xmlns:p14="http://schemas.microsoft.com/office/powerpoint/2010/main" val="2542016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tailoring itself in this way, ALEKS allows faculty to support struggling students without slowing down the whole class. Now faculty can .ensure that 100% of their students are getting the support they need to be successful</a:t>
            </a:r>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7</a:t>
            </a:fld>
            <a:endParaRPr lang="en-US" dirty="0"/>
          </a:p>
        </p:txBody>
      </p:sp>
    </p:spTree>
    <p:extLst>
      <p:ext uri="{BB962C8B-B14F-4D97-AF65-F5344CB8AC3E}">
        <p14:creationId xmlns:p14="http://schemas.microsoft.com/office/powerpoint/2010/main" val="86148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tailoring itself in this way, ALEKS allows faculty to support struggling students without slowing down the whole class. Now faculty can .ensure that 100% of their students are getting the support they need to be successful</a:t>
            </a:r>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8</a:t>
            </a:fld>
            <a:endParaRPr lang="en-US" dirty="0"/>
          </a:p>
        </p:txBody>
      </p:sp>
    </p:spTree>
    <p:extLst>
      <p:ext uri="{BB962C8B-B14F-4D97-AF65-F5344CB8AC3E}">
        <p14:creationId xmlns:p14="http://schemas.microsoft.com/office/powerpoint/2010/main" val="277993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a:t>
            </a:r>
            <a:r>
              <a:rPr lang="en-US" baseline="0" dirty="0" smtClean="0"/>
              <a:t> not spend too much time on the science here as it does get complicated. If people would like to learn more about how ALEKS was created and read the published research on Knowledge Space Theory, they can find it all at www.ALEKS.com. Once there, click on the “What is ALEKS?” link.</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9</a:t>
            </a:fld>
            <a:endParaRPr lang="en-US" dirty="0"/>
          </a:p>
        </p:txBody>
      </p:sp>
    </p:spTree>
    <p:extLst>
      <p:ext uri="{BB962C8B-B14F-4D97-AF65-F5344CB8AC3E}">
        <p14:creationId xmlns:p14="http://schemas.microsoft.com/office/powerpoint/2010/main" val="309968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Students arrive at class with a wide variety of prerequisite knowledge. It is extremely difficult for a professor to know exactly what areas students need help with to be successful. ALEKS will tell them exactly what students need to cover to be ready to succeed.</a:t>
            </a:r>
          </a:p>
          <a:p>
            <a:pPr marL="228600" indent="-228600">
              <a:buAutoNum type="arabicPeriod"/>
            </a:pPr>
            <a:r>
              <a:rPr lang="en-US" baseline="0" dirty="0" smtClean="0"/>
              <a:t>Every student is different. How do you support struggling students without slowing down the whole class? ALEKS will provide students with exactly the help they need to succeed. For example, a struggling student may have 10 topics to cover in a week, while a stronger student would only have to focus on the two topics he/she had not yet mastered. </a:t>
            </a:r>
          </a:p>
          <a:p>
            <a:pPr marL="228600" indent="-228600">
              <a:buAutoNum type="arabicPeriod"/>
            </a:pPr>
            <a:r>
              <a:rPr lang="en-US" baseline="0" dirty="0" smtClean="0"/>
              <a:t>Do you ever find that students perform well on homework but that performance is not reflected in tests? Why do you think that is? We’re going to explore how we can get a greater synergy between homework and test performance.</a:t>
            </a:r>
          </a:p>
          <a:p>
            <a:pPr marL="228600" indent="-228600">
              <a:buAutoNum type="arabicPeriod"/>
            </a:pPr>
            <a:r>
              <a:rPr lang="en-US" baseline="0" dirty="0" smtClean="0"/>
              <a:t>The worst thing for a student’s motivation is to attempt material they are not prepared for or to get bored with material they already know. It’s very difficult to ensure students are always prepared for the next piece of work. We’ll dive into this too.</a:t>
            </a:r>
            <a:endParaRPr lang="en-US" dirty="0" smtClean="0"/>
          </a:p>
          <a:p>
            <a:endParaRPr lang="en-US" dirty="0"/>
          </a:p>
        </p:txBody>
      </p:sp>
      <p:sp>
        <p:nvSpPr>
          <p:cNvPr id="4" name="Slide Number Placeholder 3"/>
          <p:cNvSpPr>
            <a:spLocks noGrp="1"/>
          </p:cNvSpPr>
          <p:nvPr>
            <p:ph type="sldNum" sz="quarter" idx="10"/>
          </p:nvPr>
        </p:nvSpPr>
        <p:spPr/>
        <p:txBody>
          <a:bodyPr/>
          <a:lstStyle/>
          <a:p>
            <a:fld id="{11F1C3C0-4216-AB45-BCA3-1484D1E247DF}" type="slidenum">
              <a:rPr lang="en-US" smtClean="0"/>
              <a:pPr/>
              <a:t>10</a:t>
            </a:fld>
            <a:endParaRPr lang="en-US" dirty="0"/>
          </a:p>
        </p:txBody>
      </p:sp>
    </p:spTree>
    <p:extLst>
      <p:ext uri="{BB962C8B-B14F-4D97-AF65-F5344CB8AC3E}">
        <p14:creationId xmlns:p14="http://schemas.microsoft.com/office/powerpoint/2010/main" val="3090984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2886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12" name="Picture 11" descr="cube_graph_color-03.png"/>
          <p:cNvPicPr>
            <a:picLocks noChangeAspect="1"/>
          </p:cNvPicPr>
          <p:nvPr userDrawn="1"/>
        </p:nvPicPr>
        <p:blipFill rotWithShape="1">
          <a:blip r:embed="rId2" cstate="screen">
            <a:extLst>
              <a:ext uri="{28A0092B-C50C-407E-A947-70E740481C1C}">
                <a14:useLocalDpi xmlns:a14="http://schemas.microsoft.com/office/drawing/2010/main"/>
              </a:ext>
            </a:extLst>
          </a:blip>
          <a:srcRect t="7567" r="19610"/>
          <a:stretch/>
        </p:blipFill>
        <p:spPr>
          <a:xfrm>
            <a:off x="845329" y="3"/>
            <a:ext cx="8605520" cy="3720765"/>
          </a:xfrm>
          <a:prstGeom prst="rect">
            <a:avLst/>
          </a:prstGeom>
        </p:spPr>
      </p:pic>
      <p:sp>
        <p:nvSpPr>
          <p:cNvPr id="13" name="Slide Number Placeholder 5"/>
          <p:cNvSpPr>
            <a:spLocks noGrp="1"/>
          </p:cNvSpPr>
          <p:nvPr>
            <p:ph type="sldNum" sz="quarter" idx="12"/>
          </p:nvPr>
        </p:nvSpPr>
        <p:spPr>
          <a:xfrm>
            <a:off x="6584279" y="6337849"/>
            <a:ext cx="2396565" cy="365125"/>
          </a:xfrm>
        </p:spPr>
        <p:txBody>
          <a:bodyPr/>
          <a:lstStyle>
            <a:lvl1pPr>
              <a:defRPr sz="1600" b="0" i="0">
                <a:latin typeface="ArumSans Regular"/>
                <a:cs typeface="ArumSans Regular"/>
              </a:defRPr>
            </a:lvl1pPr>
          </a:lstStyle>
          <a:p>
            <a:fld id="{12801AB5-2CA1-3B45-9D1D-D30F0D0318F7}" type="slidenum">
              <a:rPr lang="en-US" smtClean="0"/>
              <a:pPr/>
              <a:t>‹#›</a:t>
            </a:fld>
            <a:endParaRPr lang="en-US" dirty="0"/>
          </a:p>
        </p:txBody>
      </p:sp>
      <p:sp>
        <p:nvSpPr>
          <p:cNvPr id="21" name="Content Placeholder 2"/>
          <p:cNvSpPr>
            <a:spLocks noGrp="1"/>
          </p:cNvSpPr>
          <p:nvPr>
            <p:ph idx="1"/>
          </p:nvPr>
        </p:nvSpPr>
        <p:spPr>
          <a:xfrm>
            <a:off x="997728" y="2046190"/>
            <a:ext cx="7010400" cy="3979820"/>
          </a:xfrm>
        </p:spPr>
        <p:txBody>
          <a:bodyPr lIns="0" tIns="0" rIns="0" bIns="0">
            <a:noAutofit/>
          </a:bodyPr>
          <a:lstStyle>
            <a:lvl1pPr marL="0" indent="0">
              <a:buNone/>
              <a:defRPr sz="2600" b="0" i="0">
                <a:latin typeface="ArumSans Regular"/>
                <a:cs typeface="ArumSans Regular"/>
              </a:defRPr>
            </a:lvl1pPr>
            <a:lvl2pPr marL="365751" indent="-274313">
              <a:spcBef>
                <a:spcPts val="800"/>
              </a:spcBef>
              <a:buClr>
                <a:srgbClr val="452445"/>
              </a:buClr>
              <a:buSzPct val="75000"/>
              <a:buFont typeface="Wingdings" charset="2"/>
              <a:buChar char="§"/>
              <a:defRPr sz="2000"/>
            </a:lvl2pPr>
          </a:lstStyle>
          <a:p>
            <a:pPr lvl="0"/>
            <a:r>
              <a:rPr lang="en-US" dirty="0" smtClean="0"/>
              <a:t>Click to edit Master text styles</a:t>
            </a:r>
          </a:p>
          <a:p>
            <a:pPr lvl="1"/>
            <a:r>
              <a:rPr lang="en-US" dirty="0" smtClean="0"/>
              <a:t>Second level</a:t>
            </a:r>
          </a:p>
        </p:txBody>
      </p:sp>
      <p:sp>
        <p:nvSpPr>
          <p:cNvPr id="22" name="Text Placeholder 11"/>
          <p:cNvSpPr>
            <a:spLocks noGrp="1"/>
          </p:cNvSpPr>
          <p:nvPr>
            <p:ph type="body" sz="quarter" idx="10"/>
          </p:nvPr>
        </p:nvSpPr>
        <p:spPr>
          <a:xfrm>
            <a:off x="997728" y="218168"/>
            <a:ext cx="7010400" cy="1287463"/>
          </a:xfrm>
        </p:spPr>
        <p:txBody>
          <a:bodyPr lIns="0" tIns="0" rIns="0" bIns="0" anchor="ctr" anchorCtr="0">
            <a:noAutofit/>
          </a:bodyPr>
          <a:lstStyle>
            <a:lvl1pPr marL="0" indent="0">
              <a:buFontTx/>
              <a:buNone/>
              <a:defRPr sz="3600" b="0" i="0">
                <a:solidFill>
                  <a:srgbClr val="E21A23"/>
                </a:solidFill>
                <a:latin typeface="ArumSans Regular"/>
                <a:cs typeface="ArumSans Regular"/>
              </a:defRPr>
            </a:lvl1pPr>
            <a:lvl2pPr marL="0" indent="0">
              <a:buFontTx/>
              <a:buNone/>
              <a:defRPr>
                <a:solidFill>
                  <a:srgbClr val="452445"/>
                </a:solidFill>
              </a:defRPr>
            </a:lvl2pPr>
          </a:lstStyle>
          <a:p>
            <a:pPr lvl="0"/>
            <a:r>
              <a:rPr lang="en-US" dirty="0" smtClean="0"/>
              <a:t>Click to edit Master text styles</a:t>
            </a:r>
          </a:p>
          <a:p>
            <a:pPr lvl="1"/>
            <a:r>
              <a:rPr lang="en-US" dirty="0" smtClean="0"/>
              <a:t>Second level</a:t>
            </a:r>
          </a:p>
        </p:txBody>
      </p:sp>
      <p:pic>
        <p:nvPicPr>
          <p:cNvPr id="7" name="Picture 6" descr="MHE-red-cmyk-300ppi 2014.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0"/>
            <a:ext cx="712474" cy="712474"/>
          </a:xfrm>
          <a:prstGeom prst="rect">
            <a:avLst/>
          </a:prstGeom>
        </p:spPr>
      </p:pic>
    </p:spTree>
    <p:extLst>
      <p:ext uri="{BB962C8B-B14F-4D97-AF65-F5344CB8AC3E}">
        <p14:creationId xmlns:p14="http://schemas.microsoft.com/office/powerpoint/2010/main" val="1547625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7162801" y="2892277"/>
            <a:ext cx="1600201" cy="1645920"/>
          </a:xfrm>
        </p:spPr>
        <p:txBody>
          <a:bodyPr anchor="ctr"/>
          <a:lstStyle>
            <a:lvl1pPr marL="0" indent="0">
              <a:buNone/>
              <a:defRPr sz="2000">
                <a:solidFill>
                  <a:schemeClr val="bg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a:xfrm>
            <a:off x="370888" y="6356350"/>
            <a:ext cx="2133600" cy="274320"/>
          </a:xfrm>
          <a:prstGeom prst="rect">
            <a:avLst/>
          </a:prstGeom>
        </p:spPr>
        <p:txBody>
          <a:bodyPr/>
          <a:lstStyle>
            <a:lvl1pPr>
              <a:defRPr>
                <a:solidFill>
                  <a:srgbClr val="FFFFFF"/>
                </a:solidFill>
              </a:defRPr>
            </a:lvl1pPr>
          </a:lstStyle>
          <a:p>
            <a:fld id="{EC793B02-6EED-4901-98EC-281943822647}" type="datetimeFigureOut">
              <a:rPr lang="en-US" smtClean="0"/>
              <a:t>4/18/2015</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4550A16C-A1CF-45B0-9766-154E1697D04A}" type="slidenum">
              <a:rPr lang="en-US" smtClean="0"/>
              <a:t>‹#›</a:t>
            </a:fld>
            <a:endParaRPr lang="en-US"/>
          </a:p>
        </p:txBody>
      </p:sp>
      <p:sp>
        <p:nvSpPr>
          <p:cNvPr id="11" name="Footer Placeholder 10"/>
          <p:cNvSpPr>
            <a:spLocks noGrp="1"/>
          </p:cNvSpPr>
          <p:nvPr>
            <p:ph type="ftr" sz="quarter" idx="12"/>
          </p:nvPr>
        </p:nvSpPr>
        <p:spPr>
          <a:xfrm>
            <a:off x="3048000" y="6356350"/>
            <a:ext cx="3352800" cy="274320"/>
          </a:xfrm>
          <a:prstGeom prst="rect">
            <a:avLst/>
          </a:prstGeom>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1" baseline="0"/>
            </a:lvl1pPr>
          </a:lstStyle>
          <a:p>
            <a:r>
              <a:rPr lang="en-US" smtClean="0"/>
              <a:t>Click to edit Master title style</a:t>
            </a:r>
            <a:endParaRPr lang="en-US" dirty="0"/>
          </a:p>
        </p:txBody>
      </p:sp>
    </p:spTree>
    <p:extLst>
      <p:ext uri="{BB962C8B-B14F-4D97-AF65-F5344CB8AC3E}">
        <p14:creationId xmlns:p14="http://schemas.microsoft.com/office/powerpoint/2010/main" val="616859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370888" y="6356350"/>
            <a:ext cx="2133600" cy="274320"/>
          </a:xfrm>
          <a:prstGeom prst="rect">
            <a:avLst/>
          </a:prstGeom>
        </p:spPr>
        <p:txBody>
          <a:bodyPr/>
          <a:lstStyle/>
          <a:p>
            <a:fld id="{EC793B02-6EED-4901-98EC-281943822647}" type="datetimeFigureOut">
              <a:rPr lang="en-US" smtClean="0"/>
              <a:t>4/18/2015</a:t>
            </a:fld>
            <a:endParaRPr lang="en-US"/>
          </a:p>
        </p:txBody>
      </p:sp>
      <p:sp>
        <p:nvSpPr>
          <p:cNvPr id="5" name="Footer Placeholder 4"/>
          <p:cNvSpPr>
            <a:spLocks noGrp="1"/>
          </p:cNvSpPr>
          <p:nvPr>
            <p:ph type="ftr" sz="quarter" idx="11"/>
          </p:nvPr>
        </p:nvSpPr>
        <p:spPr>
          <a:xfrm>
            <a:off x="3048000" y="6356350"/>
            <a:ext cx="3352800" cy="27432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50A16C-A1CF-45B0-9766-154E1697D04A}"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3166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Rectangle 6"/>
          <p:cNvSpPr/>
          <p:nvPr userDrawn="1"/>
        </p:nvSpPr>
        <p:spPr>
          <a:xfrm>
            <a:off x="6" y="0"/>
            <a:ext cx="3035905" cy="6858000"/>
          </a:xfrm>
          <a:prstGeom prst="rect">
            <a:avLst/>
          </a:prstGeom>
          <a:solidFill>
            <a:srgbClr val="E20E23"/>
          </a:solidFill>
          <a:ln>
            <a:solidFill>
              <a:srgbClr val="E20E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MHE_white.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7205" y="2346481"/>
            <a:ext cx="1109747" cy="1124859"/>
          </a:xfrm>
          <a:prstGeom prst="rect">
            <a:avLst/>
          </a:prstGeom>
        </p:spPr>
      </p:pic>
    </p:spTree>
    <p:extLst>
      <p:ext uri="{BB962C8B-B14F-4D97-AF65-F5344CB8AC3E}">
        <p14:creationId xmlns:p14="http://schemas.microsoft.com/office/powerpoint/2010/main" val="1459853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2800">
                <a:solidFill>
                  <a:srgbClr val="C80000"/>
                </a:solidFill>
                <a:latin typeface="ArumSans Regular"/>
                <a:cs typeface="ArumSans Regula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1800">
                <a:solidFill>
                  <a:schemeClr val="tx1">
                    <a:tint val="75000"/>
                  </a:schemeClr>
                </a:solidFill>
                <a:latin typeface="ArumSans Regular"/>
                <a:cs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6ED3768-E6D6-F946-84C0-D45BDA7928AB}" type="datetime1">
              <a:rPr lang="en-US" smtClean="0"/>
              <a:t>4/18/2015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034F62-00B0-0E49-BBA0-CC97FDD87B97}" type="slidenum">
              <a:rPr lang="en-US" smtClean="0"/>
              <a:t>‹#›</a:t>
            </a:fld>
            <a:endParaRPr lang="en-US"/>
          </a:p>
        </p:txBody>
      </p:sp>
    </p:spTree>
    <p:extLst>
      <p:ext uri="{BB962C8B-B14F-4D97-AF65-F5344CB8AC3E}">
        <p14:creationId xmlns:p14="http://schemas.microsoft.com/office/powerpoint/2010/main" val="109851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4" name="Picture 13" descr="Cover.jpg"/>
          <p:cNvPicPr>
            <a:picLocks noChangeAspect="1"/>
          </p:cNvPicPr>
          <p:nvPr userDrawn="1"/>
        </p:nvPicPr>
        <p:blipFill rotWithShape="1">
          <a:blip r:embed="rId2">
            <a:extLst>
              <a:ext uri="{28A0092B-C50C-407E-A947-70E740481C1C}">
                <a14:useLocalDpi xmlns:a14="http://schemas.microsoft.com/office/drawing/2010/main" val="0"/>
              </a:ext>
            </a:extLst>
          </a:blip>
          <a:srcRect t="3568" r="4652"/>
          <a:stretch/>
        </p:blipFill>
        <p:spPr>
          <a:xfrm>
            <a:off x="3" y="0"/>
            <a:ext cx="9143999" cy="6858000"/>
          </a:xfrm>
          <a:prstGeom prst="rect">
            <a:avLst/>
          </a:prstGeom>
        </p:spPr>
      </p:pic>
      <p:pic>
        <p:nvPicPr>
          <p:cNvPr id="5" name="Picture 4" descr="cube_graphic1.png"/>
          <p:cNvPicPr>
            <a:picLocks noChangeAspect="1"/>
          </p:cNvPicPr>
          <p:nvPr userDrawn="1"/>
        </p:nvPicPr>
        <p:blipFill rotWithShape="1">
          <a:blip r:embed="rId3" cstate="print">
            <a:extLst>
              <a:ext uri="{28A0092B-C50C-407E-A947-70E740481C1C}">
                <a14:useLocalDpi xmlns:a14="http://schemas.microsoft.com/office/drawing/2010/main"/>
              </a:ext>
            </a:extLst>
          </a:blip>
          <a:srcRect r="28644" b="27282"/>
          <a:stretch/>
        </p:blipFill>
        <p:spPr>
          <a:xfrm>
            <a:off x="461820" y="1943671"/>
            <a:ext cx="8682180" cy="4914333"/>
          </a:xfrm>
          <a:prstGeom prst="rect">
            <a:avLst/>
          </a:prstGeom>
        </p:spPr>
      </p:pic>
      <p:sp>
        <p:nvSpPr>
          <p:cNvPr id="9" name="Text Placeholder 11"/>
          <p:cNvSpPr>
            <a:spLocks noGrp="1"/>
          </p:cNvSpPr>
          <p:nvPr userDrawn="1">
            <p:ph type="body" sz="quarter" idx="10" hasCustomPrompt="1"/>
          </p:nvPr>
        </p:nvSpPr>
        <p:spPr>
          <a:xfrm>
            <a:off x="461818" y="2721431"/>
            <a:ext cx="5207000" cy="2045025"/>
          </a:xfrm>
        </p:spPr>
        <p:txBody>
          <a:bodyPr lIns="0" tIns="0" rIns="0" bIns="0" anchor="t" anchorCtr="0"/>
          <a:lstStyle>
            <a:lvl1pPr marL="0" indent="0">
              <a:lnSpc>
                <a:spcPts val="6000"/>
              </a:lnSpc>
              <a:spcBef>
                <a:spcPts val="0"/>
              </a:spcBef>
              <a:buFontTx/>
              <a:buNone/>
              <a:defRPr sz="5600" b="0" i="0">
                <a:solidFill>
                  <a:srgbClr val="FFFFFF"/>
                </a:solidFill>
                <a:latin typeface="VectipedeRg-Bold"/>
                <a:cs typeface="VectipedeRg-Bold"/>
              </a:defRPr>
            </a:lvl1pPr>
            <a:lvl2pPr marL="0" indent="0">
              <a:spcBef>
                <a:spcPts val="1224"/>
              </a:spcBef>
              <a:buFontTx/>
              <a:buNone/>
              <a:defRPr>
                <a:solidFill>
                  <a:srgbClr val="FFFFFF"/>
                </a:solidFill>
              </a:defRPr>
            </a:lvl2pPr>
          </a:lstStyle>
          <a:p>
            <a:pPr lvl="0"/>
            <a:r>
              <a:rPr lang="en-US" dirty="0" smtClean="0"/>
              <a:t>Click to edit </a:t>
            </a:r>
            <a:br>
              <a:rPr lang="en-US" dirty="0" smtClean="0"/>
            </a:br>
            <a:r>
              <a:rPr lang="en-US" dirty="0" smtClean="0"/>
              <a:t>master text</a:t>
            </a:r>
          </a:p>
          <a:p>
            <a:pPr lvl="1"/>
            <a:r>
              <a:rPr lang="en-US" dirty="0" smtClean="0"/>
              <a:t>Second level</a:t>
            </a:r>
          </a:p>
        </p:txBody>
      </p:sp>
      <p:sp>
        <p:nvSpPr>
          <p:cNvPr id="7" name="Rectangle 6"/>
          <p:cNvSpPr/>
          <p:nvPr userDrawn="1"/>
        </p:nvSpPr>
        <p:spPr>
          <a:xfrm>
            <a:off x="461822" y="5795885"/>
            <a:ext cx="3611251" cy="923330"/>
          </a:xfrm>
          <a:prstGeom prst="rect">
            <a:avLst/>
          </a:prstGeom>
        </p:spPr>
        <p:txBody>
          <a:bodyPr wrap="square" lIns="0" tIns="0" rIns="0" bIns="0">
            <a:spAutoFit/>
          </a:bodyPr>
          <a:lstStyle/>
          <a:p>
            <a:r>
              <a:rPr lang="en-US" sz="2000" b="1" i="0" dirty="0" smtClean="0">
                <a:solidFill>
                  <a:schemeClr val="bg1"/>
                </a:solidFill>
                <a:latin typeface="VectipedeRg-Bold"/>
                <a:cs typeface="VectipedeRg-Bold"/>
              </a:rPr>
              <a:t>#</a:t>
            </a:r>
            <a:r>
              <a:rPr lang="en-US" sz="2000" b="1" i="0" dirty="0" err="1" smtClean="0">
                <a:solidFill>
                  <a:schemeClr val="bg1"/>
                </a:solidFill>
                <a:latin typeface="VectipedeRg-Bold"/>
                <a:cs typeface="VectipedeRg-Bold"/>
              </a:rPr>
              <a:t>learnwithoutlimits</a:t>
            </a:r>
            <a:endParaRPr lang="en-US" sz="2000" b="1" i="0" dirty="0" smtClean="0">
              <a:solidFill>
                <a:schemeClr val="bg1"/>
              </a:solidFill>
              <a:latin typeface="VectipedeRg-Bold"/>
              <a:cs typeface="VectipedeRg-Bold"/>
            </a:endParaRPr>
          </a:p>
          <a:p>
            <a:r>
              <a:rPr lang="en-US" sz="2000" b="1" i="0" dirty="0" err="1" smtClean="0">
                <a:solidFill>
                  <a:schemeClr val="bg1"/>
                </a:solidFill>
                <a:latin typeface="VectipedeRg-Bold"/>
                <a:cs typeface="VectipedeRg-Bold"/>
              </a:rPr>
              <a:t>youcanlearnwithoutlimits.com</a:t>
            </a:r>
            <a:endParaRPr lang="en-US" sz="2000" b="1" i="0" dirty="0">
              <a:solidFill>
                <a:schemeClr val="bg1"/>
              </a:solidFill>
              <a:latin typeface="VectipedeRg-Bold"/>
              <a:cs typeface="VectipedeRg-Bold"/>
            </a:endParaRPr>
          </a:p>
        </p:txBody>
      </p:sp>
      <p:pic>
        <p:nvPicPr>
          <p:cNvPr id="8" name="Picture 7" descr="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1886" y="345167"/>
            <a:ext cx="2743200" cy="877824"/>
          </a:xfrm>
          <a:prstGeom prst="rect">
            <a:avLst/>
          </a:prstGeom>
          <a:effectLst>
            <a:outerShdw blurRad="1174750" dir="15120000" sx="89000" sy="89000" algn="tl" rotWithShape="0">
              <a:srgbClr val="000000"/>
            </a:outerShdw>
          </a:effectLst>
        </p:spPr>
      </p:pic>
    </p:spTree>
    <p:extLst>
      <p:ext uri="{BB962C8B-B14F-4D97-AF65-F5344CB8AC3E}">
        <p14:creationId xmlns:p14="http://schemas.microsoft.com/office/powerpoint/2010/main" val="10299337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324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6" name="Picture 5" descr="cube_graphic1.png"/>
          <p:cNvPicPr>
            <a:picLocks noChangeAspect="1"/>
          </p:cNvPicPr>
          <p:nvPr userDrawn="1"/>
        </p:nvPicPr>
        <p:blipFill rotWithShape="1">
          <a:blip r:embed="rId2" cstate="print">
            <a:alphaModFix amt="25000"/>
            <a:extLst>
              <a:ext uri="{28A0092B-C50C-407E-A947-70E740481C1C}">
                <a14:useLocalDpi xmlns:a14="http://schemas.microsoft.com/office/drawing/2010/main"/>
              </a:ext>
            </a:extLst>
          </a:blip>
          <a:srcRect r="28644" b="27282"/>
          <a:stretch/>
        </p:blipFill>
        <p:spPr>
          <a:xfrm>
            <a:off x="461820" y="1943671"/>
            <a:ext cx="8682180" cy="4914333"/>
          </a:xfrm>
          <a:prstGeom prst="rect">
            <a:avLst/>
          </a:prstGeom>
        </p:spPr>
      </p:pic>
      <p:sp>
        <p:nvSpPr>
          <p:cNvPr id="11" name="Text Placeholder 11"/>
          <p:cNvSpPr>
            <a:spLocks noGrp="1"/>
          </p:cNvSpPr>
          <p:nvPr>
            <p:ph type="body" sz="quarter" idx="10"/>
          </p:nvPr>
        </p:nvSpPr>
        <p:spPr>
          <a:xfrm>
            <a:off x="461821" y="1222991"/>
            <a:ext cx="8224981" cy="4099464"/>
          </a:xfrm>
        </p:spPr>
        <p:txBody>
          <a:bodyPr lIns="0" tIns="0" rIns="0" bIns="0" anchor="ctr" anchorCtr="0"/>
          <a:lstStyle>
            <a:lvl1pPr marL="0" indent="0">
              <a:buFontTx/>
              <a:buNone/>
              <a:defRPr sz="4400" b="0" i="0">
                <a:solidFill>
                  <a:srgbClr val="FFFFFF"/>
                </a:solidFill>
                <a:latin typeface="VectipedeRg-Bold"/>
                <a:cs typeface="VectipedeRg-Bold"/>
              </a:defRPr>
            </a:lvl1pPr>
            <a:lvl2pPr marL="0" indent="0">
              <a:buFontTx/>
              <a:buNone/>
              <a:defRPr sz="2800">
                <a:solidFill>
                  <a:srgbClr val="FFFFFF"/>
                </a:solidFill>
              </a:defRPr>
            </a:lvl2pPr>
          </a:lstStyle>
          <a:p>
            <a:pPr lvl="0"/>
            <a:r>
              <a:rPr lang="en-US" dirty="0" smtClean="0"/>
              <a:t>Click to edit Master text</a:t>
            </a:r>
          </a:p>
          <a:p>
            <a:pPr lvl="1"/>
            <a:r>
              <a:rPr lang="en-US" dirty="0" smtClean="0"/>
              <a:t>Second level</a:t>
            </a:r>
          </a:p>
        </p:txBody>
      </p:sp>
      <p:sp>
        <p:nvSpPr>
          <p:cNvPr id="12" name="Rectangle 11"/>
          <p:cNvSpPr/>
          <p:nvPr userDrawn="1"/>
        </p:nvSpPr>
        <p:spPr>
          <a:xfrm>
            <a:off x="461822" y="5795885"/>
            <a:ext cx="3611251" cy="923330"/>
          </a:xfrm>
          <a:prstGeom prst="rect">
            <a:avLst/>
          </a:prstGeom>
        </p:spPr>
        <p:txBody>
          <a:bodyPr wrap="square" lIns="0" tIns="0" rIns="0" bIns="0">
            <a:spAutoFit/>
          </a:bodyPr>
          <a:lstStyle/>
          <a:p>
            <a:r>
              <a:rPr lang="en-US" sz="2000" b="1" i="0" dirty="0" smtClean="0">
                <a:solidFill>
                  <a:srgbClr val="FFFFFF"/>
                </a:solidFill>
                <a:latin typeface="VectipedeRg-Bold"/>
                <a:cs typeface="VectipedeRg-Bold"/>
              </a:rPr>
              <a:t>#</a:t>
            </a:r>
            <a:r>
              <a:rPr lang="en-US" sz="2000" b="1" i="0" dirty="0" err="1" smtClean="0">
                <a:solidFill>
                  <a:srgbClr val="FFFFFF"/>
                </a:solidFill>
                <a:latin typeface="VectipedeRg-Bold"/>
                <a:cs typeface="VectipedeRg-Bold"/>
              </a:rPr>
              <a:t>learnwithoutlimits</a:t>
            </a:r>
            <a:endParaRPr lang="en-US" sz="2000" b="1" i="0" dirty="0" smtClean="0">
              <a:solidFill>
                <a:srgbClr val="FFFFFF"/>
              </a:solidFill>
              <a:latin typeface="VectipedeRg-Bold"/>
              <a:cs typeface="VectipedeRg-Bold"/>
            </a:endParaRPr>
          </a:p>
          <a:p>
            <a:r>
              <a:rPr lang="en-US" sz="2000" b="1" i="0" dirty="0" err="1" smtClean="0">
                <a:solidFill>
                  <a:srgbClr val="FFFFFF"/>
                </a:solidFill>
                <a:latin typeface="VectipedeRg-Bold"/>
                <a:cs typeface="VectipedeRg-Bold"/>
              </a:rPr>
              <a:t>youcanlearnwithoutlimits.com</a:t>
            </a:r>
            <a:endParaRPr lang="en-US" sz="2000" b="1" i="0" dirty="0">
              <a:solidFill>
                <a:srgbClr val="FFFFFF"/>
              </a:solidFill>
              <a:latin typeface="VectipedeRg-Bold"/>
              <a:cs typeface="VectipedeRg-Bold"/>
            </a:endParaRPr>
          </a:p>
        </p:txBody>
      </p:sp>
      <p:pic>
        <p:nvPicPr>
          <p:cNvPr id="13" name="Picture 12"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886" y="345167"/>
            <a:ext cx="2743200" cy="877824"/>
          </a:xfrm>
          <a:prstGeom prst="rect">
            <a:avLst/>
          </a:prstGeom>
          <a:effectLst/>
        </p:spPr>
      </p:pic>
    </p:spTree>
    <p:extLst>
      <p:ext uri="{BB962C8B-B14F-4D97-AF65-F5344CB8AC3E}">
        <p14:creationId xmlns:p14="http://schemas.microsoft.com/office/powerpoint/2010/main" val="5761170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11375" r="12967"/>
          <a:stretch/>
        </p:blipFill>
        <p:spPr>
          <a:xfrm>
            <a:off x="0" y="0"/>
            <a:ext cx="9144000" cy="6858000"/>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886" y="345167"/>
            <a:ext cx="2743200" cy="877824"/>
          </a:xfrm>
          <a:prstGeom prst="rect">
            <a:avLst/>
          </a:prstGeom>
          <a:effectLst>
            <a:outerShdw blurRad="1174750" dir="15120000" sx="89000" sy="89000" algn="tl" rotWithShape="0">
              <a:srgbClr val="000000"/>
            </a:outerShdw>
          </a:effectLst>
        </p:spPr>
      </p:pic>
      <p:pic>
        <p:nvPicPr>
          <p:cNvPr id="13" name="Picture 12" descr="cube_graphic1.png"/>
          <p:cNvPicPr>
            <a:picLocks noChangeAspect="1"/>
          </p:cNvPicPr>
          <p:nvPr userDrawn="1"/>
        </p:nvPicPr>
        <p:blipFill rotWithShape="1">
          <a:blip r:embed="rId4" cstate="print">
            <a:extLst>
              <a:ext uri="{28A0092B-C50C-407E-A947-70E740481C1C}">
                <a14:useLocalDpi xmlns:a14="http://schemas.microsoft.com/office/drawing/2010/main"/>
              </a:ext>
            </a:extLst>
          </a:blip>
          <a:srcRect r="28644" b="27282"/>
          <a:stretch/>
        </p:blipFill>
        <p:spPr>
          <a:xfrm>
            <a:off x="461820" y="1943671"/>
            <a:ext cx="8682180" cy="4914333"/>
          </a:xfrm>
          <a:prstGeom prst="rect">
            <a:avLst/>
          </a:prstGeom>
        </p:spPr>
      </p:pic>
      <p:sp>
        <p:nvSpPr>
          <p:cNvPr id="14" name="Text Placeholder 11"/>
          <p:cNvSpPr>
            <a:spLocks noGrp="1"/>
          </p:cNvSpPr>
          <p:nvPr>
            <p:ph type="body" sz="quarter" idx="10" hasCustomPrompt="1"/>
          </p:nvPr>
        </p:nvSpPr>
        <p:spPr>
          <a:xfrm>
            <a:off x="461818" y="2721431"/>
            <a:ext cx="5207000" cy="2045025"/>
          </a:xfrm>
        </p:spPr>
        <p:txBody>
          <a:bodyPr lIns="0" tIns="0" rIns="0" bIns="0" anchor="t" anchorCtr="0"/>
          <a:lstStyle>
            <a:lvl1pPr marL="0" indent="0">
              <a:lnSpc>
                <a:spcPts val="6000"/>
              </a:lnSpc>
              <a:spcBef>
                <a:spcPts val="0"/>
              </a:spcBef>
              <a:buFontTx/>
              <a:buNone/>
              <a:defRPr sz="5600" b="0" i="0">
                <a:solidFill>
                  <a:srgbClr val="FFFFFF"/>
                </a:solidFill>
                <a:latin typeface="VectipedeRg-Bold"/>
                <a:cs typeface="VectipedeRg-Bold"/>
              </a:defRPr>
            </a:lvl1pPr>
            <a:lvl2pPr marL="0" indent="0">
              <a:spcBef>
                <a:spcPts val="1224"/>
              </a:spcBef>
              <a:buFontTx/>
              <a:buNone/>
              <a:defRPr>
                <a:solidFill>
                  <a:srgbClr val="FFFFFF"/>
                </a:solidFill>
              </a:defRPr>
            </a:lvl2pPr>
          </a:lstStyle>
          <a:p>
            <a:pPr lvl="0"/>
            <a:r>
              <a:rPr lang="en-US" dirty="0" smtClean="0"/>
              <a:t>Click to edit </a:t>
            </a:r>
            <a:br>
              <a:rPr lang="en-US" dirty="0" smtClean="0"/>
            </a:br>
            <a:r>
              <a:rPr lang="en-US" dirty="0" smtClean="0"/>
              <a:t>master text</a:t>
            </a:r>
          </a:p>
          <a:p>
            <a:pPr lvl="1"/>
            <a:r>
              <a:rPr lang="en-US" dirty="0" smtClean="0"/>
              <a:t>Second level</a:t>
            </a:r>
          </a:p>
        </p:txBody>
      </p:sp>
      <p:sp>
        <p:nvSpPr>
          <p:cNvPr id="15" name="Rectangle 14"/>
          <p:cNvSpPr/>
          <p:nvPr userDrawn="1"/>
        </p:nvSpPr>
        <p:spPr>
          <a:xfrm>
            <a:off x="461822" y="5795885"/>
            <a:ext cx="3611251" cy="923330"/>
          </a:xfrm>
          <a:prstGeom prst="rect">
            <a:avLst/>
          </a:prstGeom>
        </p:spPr>
        <p:txBody>
          <a:bodyPr wrap="square" lIns="0" tIns="0" rIns="0" bIns="0">
            <a:spAutoFit/>
          </a:bodyPr>
          <a:lstStyle/>
          <a:p>
            <a:r>
              <a:rPr lang="en-US" sz="2000" b="1" i="0" dirty="0" smtClean="0">
                <a:solidFill>
                  <a:schemeClr val="bg1"/>
                </a:solidFill>
                <a:latin typeface="VectipedeRg-Bold"/>
                <a:cs typeface="VectipedeRg-Bold"/>
              </a:rPr>
              <a:t>#</a:t>
            </a:r>
            <a:r>
              <a:rPr lang="en-US" sz="2000" b="1" i="0" dirty="0" err="1" smtClean="0">
                <a:solidFill>
                  <a:schemeClr val="bg1"/>
                </a:solidFill>
                <a:latin typeface="VectipedeRg-Bold"/>
                <a:cs typeface="VectipedeRg-Bold"/>
              </a:rPr>
              <a:t>learnwithoutlimits</a:t>
            </a:r>
            <a:endParaRPr lang="en-US" sz="2000" b="1" i="0" dirty="0" smtClean="0">
              <a:solidFill>
                <a:schemeClr val="bg1"/>
              </a:solidFill>
              <a:latin typeface="VectipedeRg-Bold"/>
              <a:cs typeface="VectipedeRg-Bold"/>
            </a:endParaRPr>
          </a:p>
          <a:p>
            <a:r>
              <a:rPr lang="en-US" sz="2000" b="1" i="0" dirty="0" err="1" smtClean="0">
                <a:solidFill>
                  <a:schemeClr val="bg1"/>
                </a:solidFill>
                <a:latin typeface="VectipedeRg-Bold"/>
                <a:cs typeface="VectipedeRg-Bold"/>
              </a:rPr>
              <a:t>youcanlearnwithoutlimits.com</a:t>
            </a:r>
            <a:endParaRPr lang="en-US" sz="2000" b="1" i="0" dirty="0">
              <a:solidFill>
                <a:schemeClr val="bg1"/>
              </a:solidFill>
              <a:latin typeface="VectipedeRg-Bold"/>
              <a:cs typeface="VectipedeRg-Bold"/>
            </a:endParaRPr>
          </a:p>
        </p:txBody>
      </p:sp>
    </p:spTree>
    <p:extLst>
      <p:ext uri="{BB962C8B-B14F-4D97-AF65-F5344CB8AC3E}">
        <p14:creationId xmlns:p14="http://schemas.microsoft.com/office/powerpoint/2010/main" val="33374890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descr="Divider1.jpg"/>
          <p:cNvPicPr>
            <a:picLocks noChangeAspect="1"/>
          </p:cNvPicPr>
          <p:nvPr userDrawn="1"/>
        </p:nvPicPr>
        <p:blipFill rotWithShape="1">
          <a:blip r:embed="rId2">
            <a:extLst>
              <a:ext uri="{28A0092B-C50C-407E-A947-70E740481C1C}">
                <a14:useLocalDpi xmlns:a14="http://schemas.microsoft.com/office/drawing/2010/main" val="0"/>
              </a:ext>
            </a:extLst>
          </a:blip>
          <a:srcRect r="1859"/>
          <a:stretch/>
        </p:blipFill>
        <p:spPr>
          <a:xfrm>
            <a:off x="0" y="0"/>
            <a:ext cx="9144000" cy="6883482"/>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886" y="345167"/>
            <a:ext cx="2743200" cy="877824"/>
          </a:xfrm>
          <a:prstGeom prst="rect">
            <a:avLst/>
          </a:prstGeom>
          <a:effectLst>
            <a:outerShdw blurRad="1174750" dir="15120000" sx="89000" sy="89000" algn="tl" rotWithShape="0">
              <a:srgbClr val="000000"/>
            </a:outerShdw>
          </a:effectLst>
        </p:spPr>
      </p:pic>
      <p:pic>
        <p:nvPicPr>
          <p:cNvPr id="10" name="Picture 9" descr="cube_graphic1.png"/>
          <p:cNvPicPr>
            <a:picLocks noChangeAspect="1"/>
          </p:cNvPicPr>
          <p:nvPr userDrawn="1"/>
        </p:nvPicPr>
        <p:blipFill rotWithShape="1">
          <a:blip r:embed="rId4" cstate="print">
            <a:extLst>
              <a:ext uri="{28A0092B-C50C-407E-A947-70E740481C1C}">
                <a14:useLocalDpi xmlns:a14="http://schemas.microsoft.com/office/drawing/2010/main"/>
              </a:ext>
            </a:extLst>
          </a:blip>
          <a:srcRect r="28644" b="27282"/>
          <a:stretch/>
        </p:blipFill>
        <p:spPr>
          <a:xfrm>
            <a:off x="461820" y="1943671"/>
            <a:ext cx="8682180" cy="4914333"/>
          </a:xfrm>
          <a:prstGeom prst="rect">
            <a:avLst/>
          </a:prstGeom>
        </p:spPr>
      </p:pic>
      <p:sp>
        <p:nvSpPr>
          <p:cNvPr id="12" name="Text Placeholder 11"/>
          <p:cNvSpPr>
            <a:spLocks noGrp="1"/>
          </p:cNvSpPr>
          <p:nvPr>
            <p:ph type="body" sz="quarter" idx="10" hasCustomPrompt="1"/>
          </p:nvPr>
        </p:nvSpPr>
        <p:spPr>
          <a:xfrm>
            <a:off x="461818" y="2721431"/>
            <a:ext cx="5207000" cy="2045025"/>
          </a:xfrm>
        </p:spPr>
        <p:txBody>
          <a:bodyPr lIns="0" tIns="0" rIns="0" bIns="0" anchor="t" anchorCtr="0"/>
          <a:lstStyle>
            <a:lvl1pPr marL="0" indent="0">
              <a:lnSpc>
                <a:spcPts val="6000"/>
              </a:lnSpc>
              <a:spcBef>
                <a:spcPts val="0"/>
              </a:spcBef>
              <a:buFontTx/>
              <a:buNone/>
              <a:defRPr sz="5600" b="0" i="0">
                <a:solidFill>
                  <a:srgbClr val="FFFFFF"/>
                </a:solidFill>
                <a:latin typeface="VectipedeRg-Bold"/>
                <a:cs typeface="VectipedeRg-Bold"/>
              </a:defRPr>
            </a:lvl1pPr>
            <a:lvl2pPr marL="0" indent="0">
              <a:spcBef>
                <a:spcPts val="1224"/>
              </a:spcBef>
              <a:buFontTx/>
              <a:buNone/>
              <a:defRPr>
                <a:solidFill>
                  <a:srgbClr val="FFFFFF"/>
                </a:solidFill>
              </a:defRPr>
            </a:lvl2pPr>
          </a:lstStyle>
          <a:p>
            <a:pPr lvl="0"/>
            <a:r>
              <a:rPr lang="en-US" dirty="0" smtClean="0"/>
              <a:t>Click to edit </a:t>
            </a:r>
            <a:br>
              <a:rPr lang="en-US" dirty="0" smtClean="0"/>
            </a:br>
            <a:r>
              <a:rPr lang="en-US" dirty="0" smtClean="0"/>
              <a:t>master text</a:t>
            </a:r>
          </a:p>
          <a:p>
            <a:pPr lvl="1"/>
            <a:r>
              <a:rPr lang="en-US" dirty="0" smtClean="0"/>
              <a:t>Second level</a:t>
            </a:r>
          </a:p>
        </p:txBody>
      </p:sp>
      <p:sp>
        <p:nvSpPr>
          <p:cNvPr id="13" name="Rectangle 12"/>
          <p:cNvSpPr/>
          <p:nvPr userDrawn="1"/>
        </p:nvSpPr>
        <p:spPr>
          <a:xfrm>
            <a:off x="461822" y="5795885"/>
            <a:ext cx="3611251" cy="923330"/>
          </a:xfrm>
          <a:prstGeom prst="rect">
            <a:avLst/>
          </a:prstGeom>
        </p:spPr>
        <p:txBody>
          <a:bodyPr wrap="square" lIns="0" tIns="0" rIns="0" bIns="0">
            <a:spAutoFit/>
          </a:bodyPr>
          <a:lstStyle/>
          <a:p>
            <a:r>
              <a:rPr lang="en-US" sz="2000" b="1" i="0" dirty="0" smtClean="0">
                <a:solidFill>
                  <a:schemeClr val="bg1"/>
                </a:solidFill>
                <a:latin typeface="VectipedeRg-Bold"/>
                <a:cs typeface="VectipedeRg-Bold"/>
              </a:rPr>
              <a:t>#</a:t>
            </a:r>
            <a:r>
              <a:rPr lang="en-US" sz="2000" b="1" i="0" dirty="0" err="1" smtClean="0">
                <a:solidFill>
                  <a:schemeClr val="bg1"/>
                </a:solidFill>
                <a:latin typeface="VectipedeRg-Bold"/>
                <a:cs typeface="VectipedeRg-Bold"/>
              </a:rPr>
              <a:t>learnwithoutlimits</a:t>
            </a:r>
            <a:endParaRPr lang="en-US" sz="2000" b="1" i="0" dirty="0" smtClean="0">
              <a:solidFill>
                <a:schemeClr val="bg1"/>
              </a:solidFill>
              <a:latin typeface="VectipedeRg-Bold"/>
              <a:cs typeface="VectipedeRg-Bold"/>
            </a:endParaRPr>
          </a:p>
          <a:p>
            <a:r>
              <a:rPr lang="en-US" sz="2000" b="1" i="0" dirty="0" err="1" smtClean="0">
                <a:solidFill>
                  <a:schemeClr val="bg1"/>
                </a:solidFill>
                <a:latin typeface="VectipedeRg-Bold"/>
                <a:cs typeface="VectipedeRg-Bold"/>
              </a:rPr>
              <a:t>youcanlearnwithoutlimits.com</a:t>
            </a:r>
            <a:endParaRPr lang="en-US" sz="2000" b="1" i="0" dirty="0">
              <a:solidFill>
                <a:schemeClr val="bg1"/>
              </a:solidFill>
              <a:latin typeface="VectipedeRg-Bold"/>
              <a:cs typeface="VectipedeRg-Bold"/>
            </a:endParaRPr>
          </a:p>
        </p:txBody>
      </p:sp>
    </p:spTree>
    <p:extLst>
      <p:ext uri="{BB962C8B-B14F-4D97-AF65-F5344CB8AC3E}">
        <p14:creationId xmlns:p14="http://schemas.microsoft.com/office/powerpoint/2010/main" val="3148859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42-41646342-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886" y="345167"/>
            <a:ext cx="2743200" cy="877824"/>
          </a:xfrm>
          <a:prstGeom prst="rect">
            <a:avLst/>
          </a:prstGeom>
          <a:effectLst>
            <a:outerShdw blurRad="1174750" dir="15120000" sx="89000" sy="89000" algn="tl" rotWithShape="0">
              <a:srgbClr val="000000"/>
            </a:outerShdw>
          </a:effectLst>
        </p:spPr>
      </p:pic>
      <p:pic>
        <p:nvPicPr>
          <p:cNvPr id="16" name="Picture 15" descr="cube_graphic1.png"/>
          <p:cNvPicPr>
            <a:picLocks noChangeAspect="1"/>
          </p:cNvPicPr>
          <p:nvPr userDrawn="1"/>
        </p:nvPicPr>
        <p:blipFill rotWithShape="1">
          <a:blip r:embed="rId4" cstate="print">
            <a:extLst>
              <a:ext uri="{28A0092B-C50C-407E-A947-70E740481C1C}">
                <a14:useLocalDpi xmlns:a14="http://schemas.microsoft.com/office/drawing/2010/main"/>
              </a:ext>
            </a:extLst>
          </a:blip>
          <a:srcRect r="28644" b="27282"/>
          <a:stretch/>
        </p:blipFill>
        <p:spPr>
          <a:xfrm>
            <a:off x="461820" y="1943671"/>
            <a:ext cx="8682180" cy="4914333"/>
          </a:xfrm>
          <a:prstGeom prst="rect">
            <a:avLst/>
          </a:prstGeom>
        </p:spPr>
      </p:pic>
      <p:sp>
        <p:nvSpPr>
          <p:cNvPr id="17" name="Text Placeholder 11"/>
          <p:cNvSpPr>
            <a:spLocks noGrp="1"/>
          </p:cNvSpPr>
          <p:nvPr>
            <p:ph type="body" sz="quarter" idx="10" hasCustomPrompt="1"/>
          </p:nvPr>
        </p:nvSpPr>
        <p:spPr>
          <a:xfrm>
            <a:off x="461818" y="2721431"/>
            <a:ext cx="5207000" cy="2045025"/>
          </a:xfrm>
        </p:spPr>
        <p:txBody>
          <a:bodyPr lIns="0" tIns="0" rIns="0" bIns="0" anchor="t" anchorCtr="0"/>
          <a:lstStyle>
            <a:lvl1pPr marL="0" indent="0">
              <a:lnSpc>
                <a:spcPts val="6000"/>
              </a:lnSpc>
              <a:spcBef>
                <a:spcPts val="0"/>
              </a:spcBef>
              <a:buFontTx/>
              <a:buNone/>
              <a:defRPr sz="5600" b="0" i="0">
                <a:solidFill>
                  <a:srgbClr val="FFFFFF"/>
                </a:solidFill>
                <a:latin typeface="VectipedeRg-Bold"/>
                <a:cs typeface="VectipedeRg-Bold"/>
              </a:defRPr>
            </a:lvl1pPr>
            <a:lvl2pPr marL="0" indent="0">
              <a:spcBef>
                <a:spcPts val="1224"/>
              </a:spcBef>
              <a:buFontTx/>
              <a:buNone/>
              <a:defRPr>
                <a:solidFill>
                  <a:srgbClr val="FFFFFF"/>
                </a:solidFill>
              </a:defRPr>
            </a:lvl2pPr>
          </a:lstStyle>
          <a:p>
            <a:pPr lvl="0"/>
            <a:r>
              <a:rPr lang="en-US" dirty="0" smtClean="0"/>
              <a:t>Click to edit </a:t>
            </a:r>
            <a:br>
              <a:rPr lang="en-US" dirty="0" smtClean="0"/>
            </a:br>
            <a:r>
              <a:rPr lang="en-US" dirty="0" smtClean="0"/>
              <a:t>master text</a:t>
            </a:r>
          </a:p>
          <a:p>
            <a:pPr lvl="1"/>
            <a:r>
              <a:rPr lang="en-US" dirty="0" smtClean="0"/>
              <a:t>Second level</a:t>
            </a:r>
          </a:p>
        </p:txBody>
      </p:sp>
      <p:sp>
        <p:nvSpPr>
          <p:cNvPr id="18" name="Rectangle 17"/>
          <p:cNvSpPr/>
          <p:nvPr userDrawn="1"/>
        </p:nvSpPr>
        <p:spPr>
          <a:xfrm>
            <a:off x="461822" y="5795885"/>
            <a:ext cx="3611251" cy="923330"/>
          </a:xfrm>
          <a:prstGeom prst="rect">
            <a:avLst/>
          </a:prstGeom>
        </p:spPr>
        <p:txBody>
          <a:bodyPr wrap="square" lIns="0" tIns="0" rIns="0" bIns="0">
            <a:spAutoFit/>
          </a:bodyPr>
          <a:lstStyle/>
          <a:p>
            <a:r>
              <a:rPr lang="en-US" sz="2000" b="1" i="0" dirty="0" smtClean="0">
                <a:solidFill>
                  <a:schemeClr val="bg1"/>
                </a:solidFill>
                <a:latin typeface="VectipedeRg-Bold"/>
                <a:cs typeface="VectipedeRg-Bold"/>
              </a:rPr>
              <a:t>#</a:t>
            </a:r>
            <a:r>
              <a:rPr lang="en-US" sz="2000" b="1" i="0" dirty="0" err="1" smtClean="0">
                <a:solidFill>
                  <a:schemeClr val="bg1"/>
                </a:solidFill>
                <a:latin typeface="VectipedeRg-Bold"/>
                <a:cs typeface="VectipedeRg-Bold"/>
              </a:rPr>
              <a:t>learnwithoutlimits</a:t>
            </a:r>
            <a:endParaRPr lang="en-US" sz="2000" b="1" i="0" dirty="0" smtClean="0">
              <a:solidFill>
                <a:schemeClr val="bg1"/>
              </a:solidFill>
              <a:latin typeface="VectipedeRg-Bold"/>
              <a:cs typeface="VectipedeRg-Bold"/>
            </a:endParaRPr>
          </a:p>
          <a:p>
            <a:r>
              <a:rPr lang="en-US" sz="2000" b="1" i="0" dirty="0" err="1" smtClean="0">
                <a:solidFill>
                  <a:schemeClr val="bg1"/>
                </a:solidFill>
                <a:latin typeface="VectipedeRg-Bold"/>
                <a:cs typeface="VectipedeRg-Bold"/>
              </a:rPr>
              <a:t>youcanlearnwithoutlimits.com</a:t>
            </a:r>
            <a:endParaRPr lang="en-US" sz="2000" b="1" i="0" dirty="0">
              <a:solidFill>
                <a:schemeClr val="bg1"/>
              </a:solidFill>
              <a:latin typeface="VectipedeRg-Bold"/>
              <a:cs typeface="VectipedeRg-Bold"/>
            </a:endParaRPr>
          </a:p>
        </p:txBody>
      </p:sp>
    </p:spTree>
    <p:extLst>
      <p:ext uri="{BB962C8B-B14F-4D97-AF65-F5344CB8AC3E}">
        <p14:creationId xmlns:p14="http://schemas.microsoft.com/office/powerpoint/2010/main" val="4248938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485208679-ppt cop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886" y="345167"/>
            <a:ext cx="2743200" cy="877824"/>
          </a:xfrm>
          <a:prstGeom prst="rect">
            <a:avLst/>
          </a:prstGeom>
          <a:effectLst>
            <a:outerShdw blurRad="1174750" dir="15120000" sx="89000" sy="89000" algn="tl" rotWithShape="0">
              <a:srgbClr val="000000"/>
            </a:outerShdw>
          </a:effectLst>
        </p:spPr>
      </p:pic>
      <p:pic>
        <p:nvPicPr>
          <p:cNvPr id="16" name="Picture 15" descr="cube_graphic1.png"/>
          <p:cNvPicPr>
            <a:picLocks noChangeAspect="1"/>
          </p:cNvPicPr>
          <p:nvPr userDrawn="1"/>
        </p:nvPicPr>
        <p:blipFill rotWithShape="1">
          <a:blip r:embed="rId4" cstate="print">
            <a:extLst>
              <a:ext uri="{28A0092B-C50C-407E-A947-70E740481C1C}">
                <a14:useLocalDpi xmlns:a14="http://schemas.microsoft.com/office/drawing/2010/main"/>
              </a:ext>
            </a:extLst>
          </a:blip>
          <a:srcRect r="28644" b="27282"/>
          <a:stretch/>
        </p:blipFill>
        <p:spPr>
          <a:xfrm>
            <a:off x="461820" y="1943671"/>
            <a:ext cx="8682180" cy="4914333"/>
          </a:xfrm>
          <a:prstGeom prst="rect">
            <a:avLst/>
          </a:prstGeom>
        </p:spPr>
      </p:pic>
      <p:sp>
        <p:nvSpPr>
          <p:cNvPr id="17" name="Text Placeholder 11"/>
          <p:cNvSpPr>
            <a:spLocks noGrp="1"/>
          </p:cNvSpPr>
          <p:nvPr>
            <p:ph type="body" sz="quarter" idx="10" hasCustomPrompt="1"/>
          </p:nvPr>
        </p:nvSpPr>
        <p:spPr>
          <a:xfrm>
            <a:off x="461818" y="2721431"/>
            <a:ext cx="5207000" cy="2045025"/>
          </a:xfrm>
        </p:spPr>
        <p:txBody>
          <a:bodyPr lIns="0" tIns="0" rIns="0" bIns="0" anchor="t" anchorCtr="0"/>
          <a:lstStyle>
            <a:lvl1pPr marL="0" indent="0">
              <a:lnSpc>
                <a:spcPts val="6000"/>
              </a:lnSpc>
              <a:spcBef>
                <a:spcPts val="0"/>
              </a:spcBef>
              <a:buFontTx/>
              <a:buNone/>
              <a:defRPr sz="5600" b="0" i="0">
                <a:solidFill>
                  <a:srgbClr val="FFFFFF"/>
                </a:solidFill>
                <a:effectLst>
                  <a:outerShdw blurRad="939800" dist="38100" dir="2700000" algn="tl" rotWithShape="0">
                    <a:srgbClr val="000000">
                      <a:alpha val="82000"/>
                    </a:srgbClr>
                  </a:outerShdw>
                </a:effectLst>
                <a:latin typeface="VectipedeRg-Bold"/>
                <a:cs typeface="VectipedeRg-Bold"/>
              </a:defRPr>
            </a:lvl1pPr>
            <a:lvl2pPr marL="0" indent="0">
              <a:spcBef>
                <a:spcPts val="1224"/>
              </a:spcBef>
              <a:buFontTx/>
              <a:buNone/>
              <a:defRPr>
                <a:solidFill>
                  <a:srgbClr val="FFFFFF"/>
                </a:solidFill>
                <a:effectLst>
                  <a:outerShdw blurRad="939800" dist="38100" dir="2700000" algn="tl" rotWithShape="0">
                    <a:srgbClr val="000000">
                      <a:alpha val="82000"/>
                    </a:srgbClr>
                  </a:outerShdw>
                </a:effectLst>
              </a:defRPr>
            </a:lvl2pPr>
          </a:lstStyle>
          <a:p>
            <a:pPr lvl="0"/>
            <a:r>
              <a:rPr lang="en-US" dirty="0" smtClean="0"/>
              <a:t>Click to edit </a:t>
            </a:r>
            <a:br>
              <a:rPr lang="en-US" dirty="0" smtClean="0"/>
            </a:br>
            <a:r>
              <a:rPr lang="en-US" dirty="0" smtClean="0"/>
              <a:t>master text</a:t>
            </a:r>
          </a:p>
          <a:p>
            <a:pPr lvl="1"/>
            <a:r>
              <a:rPr lang="en-US" dirty="0" smtClean="0"/>
              <a:t>Second level</a:t>
            </a:r>
          </a:p>
        </p:txBody>
      </p:sp>
      <p:sp>
        <p:nvSpPr>
          <p:cNvPr id="18" name="Rectangle 17"/>
          <p:cNvSpPr/>
          <p:nvPr userDrawn="1"/>
        </p:nvSpPr>
        <p:spPr>
          <a:xfrm>
            <a:off x="461822" y="5795885"/>
            <a:ext cx="3611251" cy="923330"/>
          </a:xfrm>
          <a:prstGeom prst="rect">
            <a:avLst/>
          </a:prstGeom>
        </p:spPr>
        <p:txBody>
          <a:bodyPr wrap="square" lIns="0" tIns="0" rIns="0" bIns="0">
            <a:spAutoFit/>
          </a:bodyPr>
          <a:lstStyle/>
          <a:p>
            <a:r>
              <a:rPr lang="en-US" sz="2000" b="1" i="0" dirty="0" smtClean="0">
                <a:solidFill>
                  <a:schemeClr val="bg1"/>
                </a:solidFill>
                <a:effectLst>
                  <a:outerShdw blurRad="939800" dist="38100" dir="2700000" algn="tl" rotWithShape="0">
                    <a:srgbClr val="000000">
                      <a:alpha val="82000"/>
                    </a:srgbClr>
                  </a:outerShdw>
                </a:effectLst>
                <a:latin typeface="VectipedeRg-Bold"/>
                <a:cs typeface="VectipedeRg-Bold"/>
              </a:rPr>
              <a:t>#</a:t>
            </a:r>
            <a:r>
              <a:rPr lang="en-US" sz="2000" b="1" i="0" dirty="0" err="1" smtClean="0">
                <a:solidFill>
                  <a:schemeClr val="bg1"/>
                </a:solidFill>
                <a:effectLst>
                  <a:outerShdw blurRad="939800" dist="38100" dir="2700000" algn="tl" rotWithShape="0">
                    <a:srgbClr val="000000">
                      <a:alpha val="82000"/>
                    </a:srgbClr>
                  </a:outerShdw>
                </a:effectLst>
                <a:latin typeface="VectipedeRg-Bold"/>
                <a:cs typeface="VectipedeRg-Bold"/>
              </a:rPr>
              <a:t>learnwithoutlimits</a:t>
            </a:r>
            <a:endParaRPr lang="en-US" sz="2000" b="1" i="0" dirty="0" smtClean="0">
              <a:solidFill>
                <a:schemeClr val="bg1"/>
              </a:solidFill>
              <a:effectLst>
                <a:outerShdw blurRad="939800" dist="38100" dir="2700000" algn="tl" rotWithShape="0">
                  <a:srgbClr val="000000">
                    <a:alpha val="82000"/>
                  </a:srgbClr>
                </a:outerShdw>
              </a:effectLst>
              <a:latin typeface="VectipedeRg-Bold"/>
              <a:cs typeface="VectipedeRg-Bold"/>
            </a:endParaRPr>
          </a:p>
          <a:p>
            <a:r>
              <a:rPr lang="en-US" sz="2000" b="1" i="0" dirty="0" err="1" smtClean="0">
                <a:solidFill>
                  <a:schemeClr val="bg1"/>
                </a:solidFill>
                <a:effectLst>
                  <a:outerShdw blurRad="939800" dist="38100" dir="2700000" algn="tl" rotWithShape="0">
                    <a:srgbClr val="000000">
                      <a:alpha val="82000"/>
                    </a:srgbClr>
                  </a:outerShdw>
                </a:effectLst>
                <a:latin typeface="VectipedeRg-Bold"/>
                <a:cs typeface="VectipedeRg-Bold"/>
              </a:rPr>
              <a:t>youcanlearnwithoutlimits.com</a:t>
            </a:r>
            <a:endParaRPr lang="en-US" sz="2000" b="1" i="0" dirty="0">
              <a:solidFill>
                <a:schemeClr val="bg1"/>
              </a:solidFill>
              <a:effectLst>
                <a:outerShdw blurRad="939800" dist="38100" dir="2700000" algn="tl" rotWithShape="0">
                  <a:srgbClr val="000000">
                    <a:alpha val="82000"/>
                  </a:srgbClr>
                </a:outerShdw>
              </a:effectLst>
              <a:latin typeface="VectipedeRg-Bold"/>
              <a:cs typeface="VectipedeRg-Bold"/>
            </a:endParaRPr>
          </a:p>
        </p:txBody>
      </p:sp>
    </p:spTree>
    <p:extLst>
      <p:ext uri="{BB962C8B-B14F-4D97-AF65-F5344CB8AC3E}">
        <p14:creationId xmlns:p14="http://schemas.microsoft.com/office/powerpoint/2010/main" val="276322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descr="Divider2.jpg"/>
          <p:cNvPicPr>
            <a:picLocks noChangeAspect="1"/>
          </p:cNvPicPr>
          <p:nvPr userDrawn="1"/>
        </p:nvPicPr>
        <p:blipFill rotWithShape="1">
          <a:blip r:embed="rId2">
            <a:extLst>
              <a:ext uri="{28A0092B-C50C-407E-A947-70E740481C1C}">
                <a14:useLocalDpi xmlns:a14="http://schemas.microsoft.com/office/drawing/2010/main" val="0"/>
              </a:ext>
            </a:extLst>
          </a:blip>
          <a:srcRect l="14042" t="18257" r="5234"/>
          <a:stretch/>
        </p:blipFill>
        <p:spPr>
          <a:xfrm>
            <a:off x="-1" y="-1"/>
            <a:ext cx="9144001" cy="6875199"/>
          </a:xfrm>
          <a:prstGeom prst="rect">
            <a:avLst/>
          </a:prstGeom>
        </p:spPr>
      </p:pic>
      <p:pic>
        <p:nvPicPr>
          <p:cNvPr id="10" name="Picture 9"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886" y="345167"/>
            <a:ext cx="2743200" cy="877824"/>
          </a:xfrm>
          <a:prstGeom prst="rect">
            <a:avLst/>
          </a:prstGeom>
          <a:effectLst>
            <a:outerShdw blurRad="1174750" dir="15120000" sx="89000" sy="89000" algn="tl" rotWithShape="0">
              <a:srgbClr val="000000"/>
            </a:outerShdw>
          </a:effectLst>
        </p:spPr>
      </p:pic>
      <p:pic>
        <p:nvPicPr>
          <p:cNvPr id="15" name="Picture 14" descr="cube_graphic1.png"/>
          <p:cNvPicPr>
            <a:picLocks noChangeAspect="1"/>
          </p:cNvPicPr>
          <p:nvPr userDrawn="1"/>
        </p:nvPicPr>
        <p:blipFill rotWithShape="1">
          <a:blip r:embed="rId4" cstate="print">
            <a:extLst>
              <a:ext uri="{28A0092B-C50C-407E-A947-70E740481C1C}">
                <a14:useLocalDpi xmlns:a14="http://schemas.microsoft.com/office/drawing/2010/main"/>
              </a:ext>
            </a:extLst>
          </a:blip>
          <a:srcRect r="28644" b="27282"/>
          <a:stretch/>
        </p:blipFill>
        <p:spPr>
          <a:xfrm>
            <a:off x="461820" y="1943671"/>
            <a:ext cx="8682180" cy="4914333"/>
          </a:xfrm>
          <a:prstGeom prst="rect">
            <a:avLst/>
          </a:prstGeom>
        </p:spPr>
      </p:pic>
      <p:sp>
        <p:nvSpPr>
          <p:cNvPr id="19" name="Text Placeholder 11"/>
          <p:cNvSpPr>
            <a:spLocks noGrp="1"/>
          </p:cNvSpPr>
          <p:nvPr>
            <p:ph type="body" sz="quarter" idx="10" hasCustomPrompt="1"/>
          </p:nvPr>
        </p:nvSpPr>
        <p:spPr>
          <a:xfrm>
            <a:off x="461818" y="2721431"/>
            <a:ext cx="5207000" cy="2045025"/>
          </a:xfrm>
        </p:spPr>
        <p:txBody>
          <a:bodyPr lIns="0" tIns="0" rIns="0" bIns="0" anchor="t" anchorCtr="0"/>
          <a:lstStyle>
            <a:lvl1pPr marL="0" indent="0">
              <a:lnSpc>
                <a:spcPts val="6000"/>
              </a:lnSpc>
              <a:spcBef>
                <a:spcPts val="0"/>
              </a:spcBef>
              <a:buFontTx/>
              <a:buNone/>
              <a:defRPr sz="5600" b="0" i="0">
                <a:solidFill>
                  <a:srgbClr val="FFFFFF"/>
                </a:solidFill>
                <a:effectLst>
                  <a:outerShdw blurRad="939800" dist="38100" dir="2700000" algn="tl" rotWithShape="0">
                    <a:srgbClr val="000000">
                      <a:alpha val="82000"/>
                    </a:srgbClr>
                  </a:outerShdw>
                </a:effectLst>
                <a:latin typeface="VectipedeRg-Bold"/>
                <a:cs typeface="VectipedeRg-Bold"/>
              </a:defRPr>
            </a:lvl1pPr>
            <a:lvl2pPr marL="0" indent="0">
              <a:spcBef>
                <a:spcPts val="1224"/>
              </a:spcBef>
              <a:buFontTx/>
              <a:buNone/>
              <a:defRPr>
                <a:solidFill>
                  <a:srgbClr val="FFFFFF"/>
                </a:solidFill>
                <a:effectLst>
                  <a:outerShdw blurRad="939800" dist="38100" dir="2700000" algn="tl" rotWithShape="0">
                    <a:srgbClr val="000000">
                      <a:alpha val="82000"/>
                    </a:srgbClr>
                  </a:outerShdw>
                </a:effectLst>
              </a:defRPr>
            </a:lvl2pPr>
          </a:lstStyle>
          <a:p>
            <a:pPr lvl="0"/>
            <a:r>
              <a:rPr lang="en-US" dirty="0" smtClean="0"/>
              <a:t>Click to edit </a:t>
            </a:r>
            <a:br>
              <a:rPr lang="en-US" dirty="0" smtClean="0"/>
            </a:br>
            <a:r>
              <a:rPr lang="en-US" dirty="0" smtClean="0"/>
              <a:t>master text</a:t>
            </a:r>
          </a:p>
          <a:p>
            <a:pPr lvl="1"/>
            <a:r>
              <a:rPr lang="en-US" dirty="0" smtClean="0"/>
              <a:t>Second level</a:t>
            </a:r>
          </a:p>
        </p:txBody>
      </p:sp>
      <p:sp>
        <p:nvSpPr>
          <p:cNvPr id="20" name="Rectangle 19"/>
          <p:cNvSpPr/>
          <p:nvPr userDrawn="1"/>
        </p:nvSpPr>
        <p:spPr>
          <a:xfrm>
            <a:off x="461822" y="5795885"/>
            <a:ext cx="3611251" cy="923330"/>
          </a:xfrm>
          <a:prstGeom prst="rect">
            <a:avLst/>
          </a:prstGeom>
        </p:spPr>
        <p:txBody>
          <a:bodyPr wrap="square" lIns="0" tIns="0" rIns="0" bIns="0">
            <a:spAutoFit/>
          </a:bodyPr>
          <a:lstStyle/>
          <a:p>
            <a:r>
              <a:rPr lang="en-US" sz="2000" b="1" i="0" dirty="0" smtClean="0">
                <a:solidFill>
                  <a:schemeClr val="bg1"/>
                </a:solidFill>
                <a:effectLst>
                  <a:outerShdw blurRad="939800" dist="38100" dir="2700000" algn="tl" rotWithShape="0">
                    <a:srgbClr val="000000">
                      <a:alpha val="82000"/>
                    </a:srgbClr>
                  </a:outerShdw>
                </a:effectLst>
                <a:latin typeface="VectipedeRg-Bold"/>
                <a:cs typeface="VectipedeRg-Bold"/>
              </a:rPr>
              <a:t>#</a:t>
            </a:r>
            <a:r>
              <a:rPr lang="en-US" sz="2000" b="1" i="0" dirty="0" err="1" smtClean="0">
                <a:solidFill>
                  <a:schemeClr val="bg1"/>
                </a:solidFill>
                <a:effectLst>
                  <a:outerShdw blurRad="939800" dist="38100" dir="2700000" algn="tl" rotWithShape="0">
                    <a:srgbClr val="000000">
                      <a:alpha val="82000"/>
                    </a:srgbClr>
                  </a:outerShdw>
                </a:effectLst>
                <a:latin typeface="VectipedeRg-Bold"/>
                <a:cs typeface="VectipedeRg-Bold"/>
              </a:rPr>
              <a:t>learnwithoutlimits</a:t>
            </a:r>
            <a:endParaRPr lang="en-US" sz="2000" b="1" i="0" dirty="0" smtClean="0">
              <a:solidFill>
                <a:schemeClr val="bg1"/>
              </a:solidFill>
              <a:effectLst>
                <a:outerShdw blurRad="939800" dist="38100" dir="2700000" algn="tl" rotWithShape="0">
                  <a:srgbClr val="000000">
                    <a:alpha val="82000"/>
                  </a:srgbClr>
                </a:outerShdw>
              </a:effectLst>
              <a:latin typeface="VectipedeRg-Bold"/>
              <a:cs typeface="VectipedeRg-Bold"/>
            </a:endParaRPr>
          </a:p>
          <a:p>
            <a:r>
              <a:rPr lang="en-US" sz="2000" b="1" i="0" dirty="0" err="1" smtClean="0">
                <a:solidFill>
                  <a:schemeClr val="bg1"/>
                </a:solidFill>
                <a:effectLst>
                  <a:outerShdw blurRad="939800" dist="38100" dir="2700000" algn="tl" rotWithShape="0">
                    <a:srgbClr val="000000">
                      <a:alpha val="82000"/>
                    </a:srgbClr>
                  </a:outerShdw>
                </a:effectLst>
                <a:latin typeface="VectipedeRg-Bold"/>
                <a:cs typeface="VectipedeRg-Bold"/>
              </a:rPr>
              <a:t>youcanlearnwithoutlimits.com</a:t>
            </a:r>
            <a:endParaRPr lang="en-US" sz="2000" b="1" i="0" dirty="0">
              <a:solidFill>
                <a:schemeClr val="bg1"/>
              </a:solidFill>
              <a:effectLst>
                <a:outerShdw blurRad="939800" dist="38100" dir="2700000" algn="tl" rotWithShape="0">
                  <a:srgbClr val="000000">
                    <a:alpha val="82000"/>
                  </a:srgbClr>
                </a:outerShdw>
              </a:effectLst>
              <a:latin typeface="VectipedeRg-Bold"/>
              <a:cs typeface="VectipedeRg-Bold"/>
            </a:endParaRPr>
          </a:p>
        </p:txBody>
      </p:sp>
    </p:spTree>
    <p:extLst>
      <p:ext uri="{BB962C8B-B14F-4D97-AF65-F5344CB8AC3E}">
        <p14:creationId xmlns:p14="http://schemas.microsoft.com/office/powerpoint/2010/main" val="35842913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1" name="Rectangle 10"/>
          <p:cNvSpPr/>
          <p:nvPr userDrawn="1"/>
        </p:nvSpPr>
        <p:spPr>
          <a:xfrm>
            <a:off x="0" y="5484094"/>
            <a:ext cx="9144000" cy="1385455"/>
          </a:xfrm>
          <a:prstGeom prst="rect">
            <a:avLst/>
          </a:prstGeom>
          <a:solidFill>
            <a:srgbClr val="324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descr="cube_graph_color-04.png"/>
          <p:cNvPicPr>
            <a:picLocks noChangeAspect="1"/>
          </p:cNvPicPr>
          <p:nvPr userDrawn="1"/>
        </p:nvPicPr>
        <p:blipFill rotWithShape="1">
          <a:blip r:embed="rId2" cstate="print">
            <a:extLst>
              <a:ext uri="{28A0092B-C50C-407E-A947-70E740481C1C}">
                <a14:useLocalDpi xmlns:a14="http://schemas.microsoft.com/office/drawing/2010/main"/>
              </a:ext>
            </a:extLst>
          </a:blip>
          <a:srcRect l="1266" t="8754" r="19408"/>
          <a:stretch/>
        </p:blipFill>
        <p:spPr>
          <a:xfrm>
            <a:off x="461821" y="-1"/>
            <a:ext cx="8682181" cy="3755389"/>
          </a:xfrm>
          <a:prstGeom prst="rect">
            <a:avLst/>
          </a:prstGeom>
        </p:spPr>
      </p:pic>
      <p:sp>
        <p:nvSpPr>
          <p:cNvPr id="13" name="Slide Number Placeholder 5"/>
          <p:cNvSpPr>
            <a:spLocks noGrp="1"/>
          </p:cNvSpPr>
          <p:nvPr>
            <p:ph type="sldNum" sz="quarter" idx="12"/>
          </p:nvPr>
        </p:nvSpPr>
        <p:spPr>
          <a:xfrm>
            <a:off x="7423729" y="6464775"/>
            <a:ext cx="1210751" cy="226714"/>
          </a:xfrm>
        </p:spPr>
        <p:txBody>
          <a:bodyPr lIns="0" tIns="0" rIns="0" bIns="0"/>
          <a:lstStyle>
            <a:lvl1pPr>
              <a:defRPr sz="1200" b="0" i="0">
                <a:solidFill>
                  <a:schemeClr val="bg1"/>
                </a:solidFill>
                <a:latin typeface="Calibri"/>
                <a:cs typeface="Calibri"/>
              </a:defRPr>
            </a:lvl1pPr>
          </a:lstStyle>
          <a:p>
            <a:fld id="{4BBE0BFD-C062-F54C-B335-024D2433A4E4}" type="slidenum">
              <a:rPr lang="en-US" smtClean="0"/>
              <a:pPr/>
              <a:t>‹#›</a:t>
            </a:fld>
            <a:endParaRPr lang="en-US" dirty="0"/>
          </a:p>
        </p:txBody>
      </p:sp>
      <p:sp>
        <p:nvSpPr>
          <p:cNvPr id="21" name="Content Placeholder 2"/>
          <p:cNvSpPr>
            <a:spLocks noGrp="1"/>
          </p:cNvSpPr>
          <p:nvPr>
            <p:ph idx="1"/>
          </p:nvPr>
        </p:nvSpPr>
        <p:spPr>
          <a:xfrm>
            <a:off x="461820" y="2034645"/>
            <a:ext cx="7239460" cy="3437900"/>
          </a:xfrm>
        </p:spPr>
        <p:txBody>
          <a:bodyPr lIns="0" tIns="0" rIns="0" bIns="0">
            <a:noAutofit/>
          </a:bodyPr>
          <a:lstStyle>
            <a:lvl1pPr marL="0" indent="0">
              <a:buNone/>
              <a:defRPr sz="2600" b="0" i="0">
                <a:latin typeface="ArumSans Regular"/>
                <a:cs typeface="ArumSans Regular"/>
              </a:defRPr>
            </a:lvl1pPr>
            <a:lvl2pPr marL="365751" indent="-274313">
              <a:spcBef>
                <a:spcPts val="800"/>
              </a:spcBef>
              <a:buClr>
                <a:srgbClr val="32484C"/>
              </a:buClr>
              <a:buSzPct val="75000"/>
              <a:buFont typeface="Wingdings" charset="2"/>
              <a:buChar char="§"/>
              <a:defRPr sz="2000">
                <a:latin typeface="ArumSans Regular"/>
                <a:cs typeface="ArumSans Regular"/>
              </a:defRPr>
            </a:lvl2pPr>
          </a:lstStyle>
          <a:p>
            <a:pPr lvl="0"/>
            <a:r>
              <a:rPr lang="en-US" dirty="0" smtClean="0"/>
              <a:t>Click to edit Master text styles</a:t>
            </a:r>
          </a:p>
          <a:p>
            <a:pPr lvl="1"/>
            <a:r>
              <a:rPr lang="en-US" dirty="0" smtClean="0"/>
              <a:t>Second level</a:t>
            </a:r>
          </a:p>
        </p:txBody>
      </p:sp>
      <p:sp>
        <p:nvSpPr>
          <p:cNvPr id="22" name="Text Placeholder 11"/>
          <p:cNvSpPr>
            <a:spLocks noGrp="1"/>
          </p:cNvSpPr>
          <p:nvPr>
            <p:ph type="body" sz="quarter" idx="10"/>
          </p:nvPr>
        </p:nvSpPr>
        <p:spPr>
          <a:xfrm>
            <a:off x="461820" y="218168"/>
            <a:ext cx="7239460" cy="1287463"/>
          </a:xfrm>
        </p:spPr>
        <p:txBody>
          <a:bodyPr lIns="0" tIns="0" rIns="0" bIns="0" anchor="ctr" anchorCtr="0">
            <a:noAutofit/>
          </a:bodyPr>
          <a:lstStyle>
            <a:lvl1pPr marL="0" indent="0">
              <a:buFontTx/>
              <a:buNone/>
              <a:defRPr sz="3600" b="0" i="0">
                <a:solidFill>
                  <a:srgbClr val="E21A23"/>
                </a:solidFill>
                <a:latin typeface="VectipedeRg-Bold"/>
                <a:cs typeface="VectipedeRg-Bold"/>
              </a:defRPr>
            </a:lvl1pPr>
            <a:lvl2pPr marL="0" indent="0">
              <a:buFontTx/>
              <a:buNone/>
              <a:defRPr>
                <a:solidFill>
                  <a:srgbClr val="32484C"/>
                </a:solidFill>
              </a:defRPr>
            </a:lvl2pPr>
          </a:lstStyle>
          <a:p>
            <a:pPr lvl="0"/>
            <a:r>
              <a:rPr lang="en-US" dirty="0" smtClean="0"/>
              <a:t>Click to edit Master text styles</a:t>
            </a:r>
          </a:p>
          <a:p>
            <a:pPr lvl="1"/>
            <a:r>
              <a:rPr lang="en-US" dirty="0" smtClean="0"/>
              <a:t>Second level</a:t>
            </a:r>
          </a:p>
        </p:txBody>
      </p:sp>
      <p:pic>
        <p:nvPicPr>
          <p:cNvPr id="14" name="Picture 13"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3376" y="5790448"/>
            <a:ext cx="1700204" cy="544065"/>
          </a:xfrm>
          <a:prstGeom prst="rect">
            <a:avLst/>
          </a:prstGeom>
          <a:effectLst/>
        </p:spPr>
      </p:pic>
      <p:sp>
        <p:nvSpPr>
          <p:cNvPr id="9" name="Rectangle 8"/>
          <p:cNvSpPr/>
          <p:nvPr userDrawn="1"/>
        </p:nvSpPr>
        <p:spPr>
          <a:xfrm>
            <a:off x="461822" y="5807430"/>
            <a:ext cx="3611251" cy="923330"/>
          </a:xfrm>
          <a:prstGeom prst="rect">
            <a:avLst/>
          </a:prstGeom>
        </p:spPr>
        <p:txBody>
          <a:bodyPr wrap="square" lIns="0" tIns="0" rIns="0" bIns="0">
            <a:spAutoFit/>
          </a:bodyPr>
          <a:lstStyle/>
          <a:p>
            <a:r>
              <a:rPr lang="en-US" sz="2000" b="1" i="0" dirty="0" smtClean="0">
                <a:solidFill>
                  <a:schemeClr val="bg1"/>
                </a:solidFill>
                <a:latin typeface="VectipedeRg-Bold"/>
                <a:cs typeface="VectipedeRg-Bold"/>
              </a:rPr>
              <a:t>#</a:t>
            </a:r>
            <a:r>
              <a:rPr lang="en-US" sz="2000" b="1" i="0" dirty="0" err="1" smtClean="0">
                <a:solidFill>
                  <a:schemeClr val="bg1"/>
                </a:solidFill>
                <a:latin typeface="VectipedeRg-Bold"/>
                <a:cs typeface="VectipedeRg-Bold"/>
              </a:rPr>
              <a:t>learnwithoutlimits</a:t>
            </a:r>
            <a:endParaRPr lang="en-US" sz="2000" b="1" i="0" dirty="0" smtClean="0">
              <a:solidFill>
                <a:schemeClr val="bg1"/>
              </a:solidFill>
              <a:latin typeface="VectipedeRg-Bold"/>
              <a:cs typeface="VectipedeRg-Bold"/>
            </a:endParaRPr>
          </a:p>
          <a:p>
            <a:r>
              <a:rPr lang="en-US" sz="2000" b="1" i="0" dirty="0" err="1" smtClean="0">
                <a:solidFill>
                  <a:schemeClr val="bg1"/>
                </a:solidFill>
                <a:latin typeface="VectipedeRg-Bold"/>
                <a:cs typeface="VectipedeRg-Bold"/>
              </a:rPr>
              <a:t>youcanlearnwithoutlimits.com</a:t>
            </a:r>
            <a:endParaRPr lang="en-US" sz="2000" b="1" i="0" dirty="0">
              <a:solidFill>
                <a:schemeClr val="bg1"/>
              </a:solidFill>
              <a:latin typeface="VectipedeRg-Bold"/>
              <a:cs typeface="VectipedeRg-Bold"/>
            </a:endParaRPr>
          </a:p>
        </p:txBody>
      </p:sp>
    </p:spTree>
    <p:extLst>
      <p:ext uri="{BB962C8B-B14F-4D97-AF65-F5344CB8AC3E}">
        <p14:creationId xmlns:p14="http://schemas.microsoft.com/office/powerpoint/2010/main" val="14647640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Calibri"/>
                <a:cs typeface="Calibri"/>
              </a:defRPr>
            </a:lvl1pPr>
          </a:lstStyle>
          <a:p>
            <a:fld id="{12801AB5-2CA1-3B45-9D1D-D30F0D0318F7}" type="slidenum">
              <a:rPr lang="en-US" smtClean="0"/>
              <a:pPr/>
              <a:t>‹#›</a:t>
            </a:fld>
            <a:endParaRPr lang="en-US" dirty="0"/>
          </a:p>
        </p:txBody>
      </p:sp>
    </p:spTree>
    <p:extLst>
      <p:ext uri="{BB962C8B-B14F-4D97-AF65-F5344CB8AC3E}">
        <p14:creationId xmlns:p14="http://schemas.microsoft.com/office/powerpoint/2010/main" val="1114413425"/>
      </p:ext>
    </p:extLst>
  </p:cSld>
  <p:clrMap bg1="lt1" tx1="dk1" bg2="lt2" tx2="dk2" accent1="accent1" accent2="accent2" accent3="accent3" accent4="accent4" accent5="accent5" accent6="accent6" hlink="hlink" folHlink="folHlink"/>
  <p:sldLayoutIdLst>
    <p:sldLayoutId id="2147483657" r:id="rId1"/>
    <p:sldLayoutId id="2147483689" r:id="rId2"/>
    <p:sldLayoutId id="2147483675" r:id="rId3"/>
    <p:sldLayoutId id="2147483699" r:id="rId4"/>
    <p:sldLayoutId id="2147483698" r:id="rId5"/>
    <p:sldLayoutId id="2147483703" r:id="rId6"/>
    <p:sldLayoutId id="2147483705" r:id="rId7"/>
    <p:sldLayoutId id="2147483678" r:id="rId8"/>
    <p:sldLayoutId id="2147483694" r:id="rId9"/>
    <p:sldLayoutId id="2147483710" r:id="rId10"/>
    <p:sldLayoutId id="2147483712" r:id="rId11"/>
    <p:sldLayoutId id="2147483713" r:id="rId12"/>
    <p:sldLayoutId id="2147483716" r:id="rId13"/>
    <p:sldLayoutId id="2147483718" r:id="rId14"/>
  </p:sldLayoutIdLst>
  <p:timing>
    <p:tnLst>
      <p:par>
        <p:cTn id="1" dur="indefinite" restart="never" nodeType="tmRoot"/>
      </p:par>
    </p:tnLst>
  </p:timing>
  <p:hf hdr="0" ftr="0" dt="0"/>
  <p:txStyles>
    <p:titleStyle>
      <a:lvl1pPr algn="l" defTabSz="457189" rtl="0" eaLnBrk="1" latinLnBrk="0" hangingPunct="1">
        <a:spcBef>
          <a:spcPct val="0"/>
        </a:spcBef>
        <a:buNone/>
        <a:defRPr sz="4000" b="0" i="0" kern="1200">
          <a:solidFill>
            <a:srgbClr val="E21A23"/>
          </a:solidFill>
          <a:latin typeface="VectipedeRg-Bold"/>
          <a:ea typeface="+mj-ea"/>
          <a:cs typeface="VectipedeRg-Bold"/>
        </a:defRPr>
      </a:lvl1pPr>
    </p:titleStyle>
    <p:bodyStyle>
      <a:lvl1pPr marL="342891" indent="-342891" algn="l" defTabSz="457189" rtl="0" eaLnBrk="1" latinLnBrk="0" hangingPunct="1">
        <a:spcBef>
          <a:spcPct val="20000"/>
        </a:spcBef>
        <a:buFont typeface="Arial"/>
        <a:buChar char="•"/>
        <a:defRPr sz="2800" b="0" i="0" kern="1200">
          <a:solidFill>
            <a:schemeClr val="tx1"/>
          </a:solidFill>
          <a:latin typeface="ArumSans Regular"/>
          <a:ea typeface="+mn-ea"/>
          <a:cs typeface="ArumSans Regular"/>
        </a:defRPr>
      </a:lvl1pPr>
      <a:lvl2pPr marL="742932" indent="-285744" algn="l" defTabSz="457189" rtl="0" eaLnBrk="1" latinLnBrk="0" hangingPunct="1">
        <a:spcBef>
          <a:spcPct val="20000"/>
        </a:spcBef>
        <a:buFont typeface="Arial"/>
        <a:buChar char="–"/>
        <a:defRPr sz="2600" b="0" i="0" kern="1200">
          <a:solidFill>
            <a:schemeClr val="tx1"/>
          </a:solidFill>
          <a:latin typeface="ArumSans Regular"/>
          <a:ea typeface="+mn-ea"/>
          <a:cs typeface="ArumSans Regular"/>
        </a:defRPr>
      </a:lvl2pPr>
      <a:lvl3pPr marL="1142971" indent="-228594" algn="l" defTabSz="457189" rtl="0" eaLnBrk="1" latinLnBrk="0" hangingPunct="1">
        <a:spcBef>
          <a:spcPct val="20000"/>
        </a:spcBef>
        <a:buFont typeface="Arial"/>
        <a:buChar char="•"/>
        <a:defRPr sz="2400" b="0" i="0" kern="1200">
          <a:solidFill>
            <a:schemeClr val="tx1"/>
          </a:solidFill>
          <a:latin typeface="ArumSans Regular"/>
          <a:ea typeface="+mn-ea"/>
          <a:cs typeface="ArumSans Regular"/>
        </a:defRPr>
      </a:lvl3pPr>
      <a:lvl4pPr marL="1600160" indent="-228594" algn="l" defTabSz="457189" rtl="0" eaLnBrk="1" latinLnBrk="0" hangingPunct="1">
        <a:spcBef>
          <a:spcPct val="20000"/>
        </a:spcBef>
        <a:buFont typeface="Arial"/>
        <a:buChar char="–"/>
        <a:defRPr sz="2000" b="0" i="0" kern="1200">
          <a:solidFill>
            <a:schemeClr val="tx1"/>
          </a:solidFill>
          <a:latin typeface="ArumSans Regular"/>
          <a:ea typeface="+mn-ea"/>
          <a:cs typeface="ArumSans Regular"/>
        </a:defRPr>
      </a:lvl4pPr>
      <a:lvl5pPr marL="2057349" indent="-228594" algn="l" defTabSz="457189" rtl="0" eaLnBrk="1" latinLnBrk="0" hangingPunct="1">
        <a:spcBef>
          <a:spcPct val="20000"/>
        </a:spcBef>
        <a:buFont typeface="Arial"/>
        <a:buChar char="»"/>
        <a:defRPr sz="2000" b="0" i="0" kern="1200">
          <a:solidFill>
            <a:schemeClr val="tx1"/>
          </a:solidFill>
          <a:latin typeface="ArumSans Regular"/>
          <a:ea typeface="+mn-ea"/>
          <a:cs typeface="ArumSans Regular"/>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041781" y="1530223"/>
            <a:ext cx="6102221" cy="3680247"/>
          </a:xfrm>
        </p:spPr>
        <p:txBody>
          <a:bodyPr>
            <a:noAutofit/>
          </a:bodyPr>
          <a:lstStyle/>
          <a:p>
            <a:r>
              <a:rPr lang="en-US" sz="3600" dirty="0">
                <a:solidFill>
                  <a:schemeClr val="tx1"/>
                </a:solidFill>
              </a:rPr>
              <a:t>Tell me &amp;</a:t>
            </a:r>
            <a:r>
              <a:rPr lang="en-US" sz="3600" dirty="0" smtClean="0">
                <a:solidFill>
                  <a:schemeClr val="tx1"/>
                </a:solidFill>
              </a:rPr>
              <a:t> </a:t>
            </a:r>
            <a:r>
              <a:rPr lang="en-US" sz="3600" dirty="0">
                <a:solidFill>
                  <a:schemeClr val="tx1"/>
                </a:solidFill>
              </a:rPr>
              <a:t>I’ll forget  </a:t>
            </a:r>
            <a:br>
              <a:rPr lang="en-US" sz="3600" dirty="0">
                <a:solidFill>
                  <a:schemeClr val="tx1"/>
                </a:solidFill>
              </a:rPr>
            </a:br>
            <a:r>
              <a:rPr lang="en-US" sz="3600" dirty="0">
                <a:solidFill>
                  <a:schemeClr val="tx1"/>
                </a:solidFill>
              </a:rPr>
              <a:t>Teach me &amp;</a:t>
            </a:r>
            <a:r>
              <a:rPr lang="en-US" sz="3600" dirty="0" smtClean="0">
                <a:solidFill>
                  <a:schemeClr val="tx1"/>
                </a:solidFill>
              </a:rPr>
              <a:t> </a:t>
            </a:r>
            <a:r>
              <a:rPr lang="en-US" sz="3600" dirty="0">
                <a:solidFill>
                  <a:schemeClr val="tx1"/>
                </a:solidFill>
              </a:rPr>
              <a:t>I’ll remember</a:t>
            </a:r>
            <a:br>
              <a:rPr lang="en-US" sz="3600" dirty="0">
                <a:solidFill>
                  <a:schemeClr val="tx1"/>
                </a:solidFill>
              </a:rPr>
            </a:br>
            <a:r>
              <a:rPr lang="en-US" sz="3600" dirty="0">
                <a:solidFill>
                  <a:schemeClr val="tx1"/>
                </a:solidFill>
              </a:rPr>
              <a:t>Engage me &amp;</a:t>
            </a:r>
            <a:r>
              <a:rPr lang="en-US" sz="3600" dirty="0" smtClean="0">
                <a:solidFill>
                  <a:schemeClr val="tx1"/>
                </a:solidFill>
              </a:rPr>
              <a:t> </a:t>
            </a:r>
            <a:r>
              <a:rPr lang="en-US" sz="3600" dirty="0">
                <a:solidFill>
                  <a:schemeClr val="tx1"/>
                </a:solidFill>
              </a:rPr>
              <a:t>I’ll learn</a:t>
            </a:r>
            <a:br>
              <a:rPr lang="en-US" sz="3600" dirty="0">
                <a:solidFill>
                  <a:schemeClr val="tx1"/>
                </a:solidFill>
              </a:rPr>
            </a:br>
            <a:r>
              <a:rPr lang="en-US" sz="3600" dirty="0">
                <a:solidFill>
                  <a:schemeClr val="tx1"/>
                </a:solidFill>
              </a:rPr>
              <a:t>						</a:t>
            </a:r>
            <a:r>
              <a:rPr lang="en-US" sz="2800" dirty="0">
                <a:solidFill>
                  <a:schemeClr val="tx1"/>
                </a:solidFill>
              </a:rPr>
              <a:t>- Chinese Proverb</a:t>
            </a:r>
            <a:endParaRPr lang="en-US" sz="3600" dirty="0">
              <a:solidFill>
                <a:schemeClr val="tx1"/>
              </a:solidFill>
            </a:endParaRPr>
          </a:p>
        </p:txBody>
      </p:sp>
    </p:spTree>
    <p:extLst>
      <p:ext uri="{BB962C8B-B14F-4D97-AF65-F5344CB8AC3E}">
        <p14:creationId xmlns:p14="http://schemas.microsoft.com/office/powerpoint/2010/main" val="2137220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fontScale="85000" lnSpcReduction="20000"/>
          </a:bodyPr>
          <a:lstStyle/>
          <a:p>
            <a:pPr>
              <a:buNone/>
            </a:pPr>
            <a:r>
              <a:rPr lang="en-US" sz="3500" b="1" dirty="0" smtClean="0">
                <a:solidFill>
                  <a:srgbClr val="802754"/>
                </a:solidFill>
                <a:latin typeface="Vectipede Bk" pitchFamily="18" charset="0"/>
              </a:rPr>
              <a:t>What are the core challenges in the class?</a:t>
            </a:r>
          </a:p>
          <a:p>
            <a:pPr>
              <a:buNone/>
            </a:pPr>
            <a:endParaRPr lang="en-US" sz="2200" dirty="0">
              <a:latin typeface="ArumSans" pitchFamily="34" charset="0"/>
            </a:endParaRPr>
          </a:p>
          <a:p>
            <a:pPr marL="514350" indent="-514350">
              <a:buAutoNum type="arabicPeriod"/>
            </a:pPr>
            <a:r>
              <a:rPr lang="en-US" sz="3000" dirty="0" smtClean="0">
                <a:latin typeface="ArumSans" pitchFamily="34" charset="0"/>
              </a:rPr>
              <a:t>Student Preparedness</a:t>
            </a:r>
          </a:p>
          <a:p>
            <a:pPr marL="514350" indent="-514350">
              <a:buAutoNum type="arabicPeriod"/>
            </a:pPr>
            <a:r>
              <a:rPr lang="en-US" sz="3000" dirty="0" smtClean="0">
                <a:latin typeface="ArumSans" pitchFamily="34" charset="0"/>
              </a:rPr>
              <a:t>Students Learn at Different Paces</a:t>
            </a:r>
          </a:p>
          <a:p>
            <a:pPr marL="514350" indent="-514350">
              <a:buAutoNum type="arabicPeriod"/>
            </a:pPr>
            <a:r>
              <a:rPr lang="en-US" sz="3000" dirty="0" smtClean="0">
                <a:latin typeface="ArumSans" pitchFamily="34" charset="0"/>
              </a:rPr>
              <a:t>Inconsistency between Homework and Test Scores</a:t>
            </a:r>
          </a:p>
          <a:p>
            <a:pPr marL="514350" indent="-514350">
              <a:buAutoNum type="arabicPeriod"/>
            </a:pPr>
            <a:r>
              <a:rPr lang="en-US" sz="3000" dirty="0" smtClean="0">
                <a:latin typeface="ArumSans" pitchFamily="34" charset="0"/>
              </a:rPr>
              <a:t>Ensure Students are Ready for Topics</a:t>
            </a:r>
          </a:p>
          <a:p>
            <a:pPr marL="514350" indent="-514350">
              <a:buAutoNum type="arabicPeriod"/>
            </a:pPr>
            <a:endParaRPr lang="en-US" sz="3200" dirty="0">
              <a:latin typeface="ArumSans" pitchFamily="34" charset="0"/>
            </a:endParaRPr>
          </a:p>
          <a:p>
            <a:pPr algn="ctr">
              <a:buNone/>
            </a:pPr>
            <a:r>
              <a:rPr lang="en-US" sz="3500" b="1" dirty="0" smtClean="0">
                <a:solidFill>
                  <a:srgbClr val="802754"/>
                </a:solidFill>
                <a:latin typeface="Vectipede Bk" pitchFamily="18" charset="0"/>
              </a:rPr>
              <a:t>ALEKS was created to </a:t>
            </a:r>
            <a:br>
              <a:rPr lang="en-US" sz="3500" b="1" dirty="0" smtClean="0">
                <a:solidFill>
                  <a:srgbClr val="802754"/>
                </a:solidFill>
                <a:latin typeface="Vectipede Bk" pitchFamily="18" charset="0"/>
              </a:rPr>
            </a:br>
            <a:r>
              <a:rPr lang="en-US" sz="3500" b="1" dirty="0" smtClean="0">
                <a:solidFill>
                  <a:srgbClr val="802754"/>
                </a:solidFill>
                <a:latin typeface="Vectipede Bk" pitchFamily="18" charset="0"/>
              </a:rPr>
              <a:t>address these core challenges.</a:t>
            </a:r>
          </a:p>
          <a:p>
            <a:pPr>
              <a:buNone/>
            </a:pP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B1034F62-00B0-0E49-BBA0-CC97FDD87B97}" type="slidenum">
              <a:rPr lang="en-US" smtClean="0"/>
              <a:t>10</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2169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a:bodyPr>
          <a:lstStyle/>
          <a:p>
            <a:pPr>
              <a:buNone/>
            </a:pPr>
            <a:r>
              <a:rPr lang="en-US" sz="3200" b="1" dirty="0" smtClean="0">
                <a:solidFill>
                  <a:srgbClr val="802754"/>
                </a:solidFill>
                <a:latin typeface="Vectipede Bk" pitchFamily="18" charset="0"/>
              </a:rPr>
              <a:t>1. Student Preparedness</a:t>
            </a:r>
          </a:p>
          <a:p>
            <a:pPr>
              <a:buNone/>
            </a:pPr>
            <a:endParaRPr lang="en-US" sz="2000" dirty="0">
              <a:latin typeface="ArumSans" pitchFamily="34" charset="0"/>
            </a:endParaRPr>
          </a:p>
          <a:p>
            <a:pPr marL="457200" indent="-457200">
              <a:spcBef>
                <a:spcPts val="0"/>
              </a:spcBef>
              <a:spcAft>
                <a:spcPts val="1200"/>
              </a:spcAft>
              <a:buFont typeface="Arial" panose="020B0604020202020204" pitchFamily="34" charset="0"/>
              <a:buChar char="•"/>
            </a:pPr>
            <a:r>
              <a:rPr lang="en-US" sz="2800" dirty="0" smtClean="0">
                <a:latin typeface="ArumSans" pitchFamily="34" charset="0"/>
              </a:rPr>
              <a:t>Students arrive in the course with a wide variety of prerequisite knowledge.</a:t>
            </a:r>
          </a:p>
          <a:p>
            <a:pPr marL="457200" indent="-457200">
              <a:spcBef>
                <a:spcPts val="1200"/>
              </a:spcBef>
              <a:spcAft>
                <a:spcPts val="1200"/>
              </a:spcAft>
              <a:buFont typeface="Arial" panose="020B0604020202020204" pitchFamily="34" charset="0"/>
              <a:buChar char="•"/>
            </a:pPr>
            <a:r>
              <a:rPr lang="en-US" sz="2800" dirty="0" smtClean="0">
                <a:latin typeface="ArumSans" pitchFamily="34" charset="0"/>
              </a:rPr>
              <a:t>What if you could see on day one of the course exactly what each student knows and what they don’t know?</a:t>
            </a:r>
            <a:br>
              <a:rPr lang="en-US" sz="2800" dirty="0" smtClean="0">
                <a:latin typeface="ArumSans" pitchFamily="34" charset="0"/>
              </a:rPr>
            </a:br>
            <a:endParaRPr lang="en-US" sz="2800" dirty="0">
              <a:latin typeface="ArumSans" pitchFamily="34" charset="0"/>
            </a:endParaRPr>
          </a:p>
        </p:txBody>
      </p:sp>
      <p:sp>
        <p:nvSpPr>
          <p:cNvPr id="4" name="Slide Number Placeholder 3"/>
          <p:cNvSpPr>
            <a:spLocks noGrp="1"/>
          </p:cNvSpPr>
          <p:nvPr>
            <p:ph type="sldNum" sz="quarter" idx="12"/>
          </p:nvPr>
        </p:nvSpPr>
        <p:spPr/>
        <p:txBody>
          <a:bodyPr/>
          <a:lstStyle/>
          <a:p>
            <a:fld id="{B1034F62-00B0-0E49-BBA0-CC97FDD87B97}" type="slidenum">
              <a:rPr lang="en-US" smtClean="0"/>
              <a:t>11</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483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457200" y="1107120"/>
            <a:ext cx="8229600" cy="4525963"/>
          </a:xfrm>
        </p:spPr>
        <p:txBody>
          <a:bodyPr>
            <a:normAutofit/>
          </a:bodyPr>
          <a:lstStyle/>
          <a:p>
            <a:pPr>
              <a:buNone/>
            </a:pPr>
            <a:r>
              <a:rPr lang="en-US" sz="3200" b="1" dirty="0" smtClean="0">
                <a:solidFill>
                  <a:srgbClr val="802754"/>
                </a:solidFill>
                <a:latin typeface="Vectipede Bk" pitchFamily="18" charset="0"/>
              </a:rPr>
              <a:t>ALEKS Initial Assessment</a:t>
            </a:r>
            <a:endParaRPr lang="en-US" sz="2800" dirty="0" smtClean="0">
              <a:latin typeface="ArumSans" pitchFamily="34" charset="0"/>
            </a:endParaRPr>
          </a:p>
          <a:p>
            <a:pPr>
              <a:spcBef>
                <a:spcPts val="0"/>
              </a:spcBef>
              <a:buNone/>
            </a:pPr>
            <a:endParaRPr lang="en-US" sz="2000" dirty="0" smtClean="0">
              <a:latin typeface="ArumSans" pitchFamily="34" charset="0"/>
            </a:endParaRPr>
          </a:p>
          <a:p>
            <a:pPr>
              <a:spcBef>
                <a:spcPts val="0"/>
              </a:spcBef>
              <a:buNone/>
            </a:pPr>
            <a:r>
              <a:rPr lang="en-US" sz="2800" dirty="0" smtClean="0">
                <a:latin typeface="ArumSans" pitchFamily="34" charset="0"/>
              </a:rPr>
              <a:t>An adaptive assessment that measures exactly what students know, don’t know, and more importantly, what they are ready to learn</a:t>
            </a:r>
            <a:br>
              <a:rPr lang="en-US" sz="2800" dirty="0" smtClean="0">
                <a:latin typeface="ArumSans" pitchFamily="34" charset="0"/>
              </a:rPr>
            </a:br>
            <a:endParaRPr lang="en-US" sz="2800" dirty="0">
              <a:latin typeface="ArumSans" pitchFamily="34" charset="0"/>
            </a:endParaRPr>
          </a:p>
        </p:txBody>
      </p:sp>
      <p:sp>
        <p:nvSpPr>
          <p:cNvPr id="4" name="Slide Number Placeholder 3"/>
          <p:cNvSpPr>
            <a:spLocks noGrp="1"/>
          </p:cNvSpPr>
          <p:nvPr>
            <p:ph type="sldNum" sz="quarter" idx="12"/>
          </p:nvPr>
        </p:nvSpPr>
        <p:spPr/>
        <p:txBody>
          <a:bodyPr/>
          <a:lstStyle/>
          <a:p>
            <a:fld id="{B1034F62-00B0-0E49-BBA0-CC97FDD87B97}" type="slidenum">
              <a:rPr lang="en-US" smtClean="0"/>
              <a:t>12</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rp.lan.aleks.com\dfs\profiles\aotto\Desktop\ip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620" y="3412315"/>
            <a:ext cx="4027535" cy="31657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8500" y="4404362"/>
            <a:ext cx="3430645" cy="1569660"/>
          </a:xfrm>
          <a:prstGeom prst="rect">
            <a:avLst/>
          </a:prstGeom>
          <a:noFill/>
          <a:ln>
            <a:solidFill>
              <a:schemeClr val="accent1"/>
            </a:solidFill>
          </a:ln>
        </p:spPr>
        <p:txBody>
          <a:bodyPr wrap="square" rtlCol="0">
            <a:spAutoFit/>
          </a:bodyPr>
          <a:lstStyle/>
          <a:p>
            <a:pPr algn="ctr"/>
            <a:r>
              <a:rPr lang="en-US" sz="2400" b="1" dirty="0" smtClean="0">
                <a:latin typeface="ArumSans" pitchFamily="34" charset="0"/>
                <a:cs typeface="Iskoola Pota" panose="020B0502040204020203" pitchFamily="34" charset="0"/>
              </a:rPr>
              <a:t>Now you can see on day one what each student needs to learn.</a:t>
            </a:r>
            <a:endParaRPr lang="en-US" sz="2400" b="1" dirty="0">
              <a:latin typeface="ArumSans" pitchFamily="34" charset="0"/>
              <a:cs typeface="Iskoola Pota" panose="020B0502040204020203" pitchFamily="34" charset="0"/>
            </a:endParaRPr>
          </a:p>
        </p:txBody>
      </p:sp>
    </p:spTree>
    <p:extLst>
      <p:ext uri="{BB962C8B-B14F-4D97-AF65-F5344CB8AC3E}">
        <p14:creationId xmlns:p14="http://schemas.microsoft.com/office/powerpoint/2010/main" val="635652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a:bodyPr>
          <a:lstStyle/>
          <a:p>
            <a:pPr>
              <a:buNone/>
            </a:pPr>
            <a:r>
              <a:rPr lang="en-US" sz="3200" b="1" dirty="0" smtClean="0">
                <a:solidFill>
                  <a:srgbClr val="802754"/>
                </a:solidFill>
                <a:latin typeface="Vectipede Bk" pitchFamily="18" charset="0"/>
              </a:rPr>
              <a:t>2. Students Learn at Different Paces</a:t>
            </a:r>
          </a:p>
          <a:p>
            <a:pPr>
              <a:buNone/>
            </a:pPr>
            <a:endParaRPr lang="en-US" sz="2000" dirty="0" smtClean="0">
              <a:latin typeface="ArumSans" pitchFamily="34" charset="0"/>
            </a:endParaRPr>
          </a:p>
          <a:p>
            <a:pPr marL="457200" indent="-457200">
              <a:spcBef>
                <a:spcPts val="0"/>
              </a:spcBef>
              <a:spcAft>
                <a:spcPts val="1200"/>
              </a:spcAft>
              <a:buFont typeface="Arial" panose="020B0604020202020204" pitchFamily="34" charset="0"/>
              <a:buChar char="•"/>
            </a:pPr>
            <a:r>
              <a:rPr lang="en-US" sz="2800" dirty="0" smtClean="0">
                <a:latin typeface="ArumSans" pitchFamily="34" charset="0"/>
              </a:rPr>
              <a:t>Some students need additional support to master certain topics.</a:t>
            </a:r>
          </a:p>
          <a:p>
            <a:pPr marL="457200" indent="-457200">
              <a:spcBef>
                <a:spcPts val="1200"/>
              </a:spcBef>
              <a:spcAft>
                <a:spcPts val="1200"/>
              </a:spcAft>
              <a:buFont typeface="Arial" panose="020B0604020202020204" pitchFamily="34" charset="0"/>
              <a:buChar char="•"/>
            </a:pPr>
            <a:r>
              <a:rPr lang="en-US" sz="2800" dirty="0" smtClean="0">
                <a:latin typeface="ArumSans" pitchFamily="34" charset="0"/>
              </a:rPr>
              <a:t>How do you support struggling students without slowing down the whole class?</a:t>
            </a:r>
            <a:br>
              <a:rPr lang="en-US" sz="2800" dirty="0" smtClean="0">
                <a:latin typeface="ArumSans" pitchFamily="34" charset="0"/>
              </a:rPr>
            </a:br>
            <a:endParaRPr lang="en-US" sz="2800" dirty="0">
              <a:latin typeface="ArumSans" pitchFamily="34" charset="0"/>
            </a:endParaRPr>
          </a:p>
        </p:txBody>
      </p:sp>
      <p:sp>
        <p:nvSpPr>
          <p:cNvPr id="4" name="Slide Number Placeholder 3"/>
          <p:cNvSpPr>
            <a:spLocks noGrp="1"/>
          </p:cNvSpPr>
          <p:nvPr>
            <p:ph type="sldNum" sz="quarter" idx="12"/>
          </p:nvPr>
        </p:nvSpPr>
        <p:spPr/>
        <p:txBody>
          <a:bodyPr/>
          <a:lstStyle/>
          <a:p>
            <a:fld id="{B1034F62-00B0-0E49-BBA0-CC97FDD87B97}" type="slidenum">
              <a:rPr lang="en-US" smtClean="0"/>
              <a:t>13</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638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457199" y="1250302"/>
            <a:ext cx="8556172" cy="4875861"/>
          </a:xfrm>
        </p:spPr>
        <p:txBody>
          <a:bodyPr>
            <a:normAutofit/>
          </a:bodyPr>
          <a:lstStyle/>
          <a:p>
            <a:pPr>
              <a:buNone/>
            </a:pPr>
            <a:r>
              <a:rPr lang="en-US" sz="3200" b="1" dirty="0" smtClean="0">
                <a:solidFill>
                  <a:srgbClr val="802754"/>
                </a:solidFill>
                <a:latin typeface="Vectipede Bk" pitchFamily="18" charset="0"/>
              </a:rPr>
              <a:t>ALEKS Adaptive Learning</a:t>
            </a:r>
            <a:endParaRPr lang="en-US" sz="2800" dirty="0" smtClean="0">
              <a:latin typeface="ArumSans" pitchFamily="34" charset="0"/>
            </a:endParaRPr>
          </a:p>
          <a:p>
            <a:pPr>
              <a:spcBef>
                <a:spcPts val="0"/>
              </a:spcBef>
              <a:buNone/>
            </a:pPr>
            <a:endParaRPr lang="en-US" sz="2000" dirty="0" smtClean="0">
              <a:latin typeface="ArumSans" pitchFamily="34" charset="0"/>
            </a:endParaRPr>
          </a:p>
          <a:p>
            <a:pPr>
              <a:spcBef>
                <a:spcPts val="0"/>
              </a:spcBef>
              <a:buNone/>
            </a:pPr>
            <a:r>
              <a:rPr lang="en-US" sz="2800" dirty="0" smtClean="0">
                <a:latin typeface="ArumSans" pitchFamily="34" charset="0"/>
              </a:rPr>
              <a:t>Struggling students are given the help they need to</a:t>
            </a:r>
          </a:p>
          <a:p>
            <a:pPr>
              <a:spcBef>
                <a:spcPts val="0"/>
              </a:spcBef>
              <a:buNone/>
            </a:pPr>
            <a:r>
              <a:rPr lang="en-US" sz="2800" dirty="0" smtClean="0">
                <a:latin typeface="ArumSans" pitchFamily="34" charset="0"/>
              </a:rPr>
              <a:t>succeed without slowing down the class.</a:t>
            </a:r>
            <a:br>
              <a:rPr lang="en-US" sz="2800" dirty="0" smtClean="0">
                <a:latin typeface="ArumSans" pitchFamily="34" charset="0"/>
              </a:rPr>
            </a:br>
            <a:endParaRPr lang="en-US" sz="2800" dirty="0">
              <a:latin typeface="ArumSans" pitchFamily="34" charset="0"/>
            </a:endParaRPr>
          </a:p>
        </p:txBody>
      </p:sp>
      <p:sp>
        <p:nvSpPr>
          <p:cNvPr id="4" name="Slide Number Placeholder 3"/>
          <p:cNvSpPr>
            <a:spLocks noGrp="1"/>
          </p:cNvSpPr>
          <p:nvPr>
            <p:ph type="sldNum" sz="quarter" idx="12"/>
          </p:nvPr>
        </p:nvSpPr>
        <p:spPr/>
        <p:txBody>
          <a:bodyPr/>
          <a:lstStyle/>
          <a:p>
            <a:fld id="{B1034F62-00B0-0E49-BBA0-CC97FDD87B97}" type="slidenum">
              <a:rPr lang="en-US" smtClean="0"/>
              <a:t>14</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rp.lan.aleks.com\dfs\profiles\aotto\Desktop\New ALEKS Student Module Homep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712" y="3228392"/>
            <a:ext cx="5122564" cy="32268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549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a:bodyPr>
          <a:lstStyle/>
          <a:p>
            <a:pPr>
              <a:buNone/>
            </a:pPr>
            <a:r>
              <a:rPr lang="en-US" sz="3200" b="1" dirty="0" smtClean="0">
                <a:solidFill>
                  <a:srgbClr val="802754"/>
                </a:solidFill>
                <a:latin typeface="Vectipede Bk" pitchFamily="18" charset="0"/>
              </a:rPr>
              <a:t>3. Inconsistency between Homework and Test Scores</a:t>
            </a:r>
          </a:p>
          <a:p>
            <a:pPr>
              <a:buNone/>
            </a:pPr>
            <a:endParaRPr lang="en-US" sz="2000" dirty="0" smtClean="0">
              <a:latin typeface="ArumSans" pitchFamily="34" charset="0"/>
            </a:endParaRPr>
          </a:p>
          <a:p>
            <a:pPr marL="457200" indent="-457200">
              <a:spcBef>
                <a:spcPts val="0"/>
              </a:spcBef>
              <a:spcAft>
                <a:spcPts val="1200"/>
              </a:spcAft>
              <a:buFont typeface="Arial" panose="020B0604020202020204" pitchFamily="34" charset="0"/>
              <a:buChar char="•"/>
            </a:pPr>
            <a:r>
              <a:rPr lang="en-US" sz="2800" dirty="0" smtClean="0">
                <a:latin typeface="ArumSans" pitchFamily="34" charset="0"/>
              </a:rPr>
              <a:t>Do your students perform better on homework than on tests?</a:t>
            </a:r>
          </a:p>
          <a:p>
            <a:pPr marL="457200" indent="-457200">
              <a:spcBef>
                <a:spcPts val="1200"/>
              </a:spcBef>
              <a:spcAft>
                <a:spcPts val="1200"/>
              </a:spcAft>
              <a:buFont typeface="Arial" panose="020B0604020202020204" pitchFamily="34" charset="0"/>
              <a:buChar char="•"/>
            </a:pPr>
            <a:r>
              <a:rPr lang="en-US" sz="2800" dirty="0" smtClean="0">
                <a:latin typeface="ArumSans" pitchFamily="34" charset="0"/>
              </a:rPr>
              <a:t>How can you ensure that students don’t game the system?</a:t>
            </a:r>
            <a:br>
              <a:rPr lang="en-US" sz="2800" dirty="0" smtClean="0">
                <a:latin typeface="ArumSans" pitchFamily="34" charset="0"/>
              </a:rPr>
            </a:br>
            <a:endParaRPr lang="en-US" sz="2800" dirty="0">
              <a:latin typeface="ArumSans" pitchFamily="34" charset="0"/>
            </a:endParaRPr>
          </a:p>
        </p:txBody>
      </p:sp>
      <p:sp>
        <p:nvSpPr>
          <p:cNvPr id="4" name="Slide Number Placeholder 3"/>
          <p:cNvSpPr>
            <a:spLocks noGrp="1"/>
          </p:cNvSpPr>
          <p:nvPr>
            <p:ph type="sldNum" sz="quarter" idx="12"/>
          </p:nvPr>
        </p:nvSpPr>
        <p:spPr/>
        <p:txBody>
          <a:bodyPr/>
          <a:lstStyle/>
          <a:p>
            <a:fld id="{B1034F62-00B0-0E49-BBA0-CC97FDD87B97}" type="slidenum">
              <a:rPr lang="en-US" smtClean="0"/>
              <a:t>15</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083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12357" y="957274"/>
            <a:ext cx="9333639" cy="2875010"/>
          </a:xfrm>
        </p:spPr>
        <p:txBody>
          <a:bodyPr>
            <a:normAutofit/>
          </a:bodyPr>
          <a:lstStyle/>
          <a:p>
            <a:pPr>
              <a:buNone/>
            </a:pPr>
            <a:r>
              <a:rPr lang="en-US" sz="3200" b="1" dirty="0" smtClean="0">
                <a:solidFill>
                  <a:srgbClr val="802754"/>
                </a:solidFill>
                <a:latin typeface="Vectipede Bk" pitchFamily="18" charset="0"/>
              </a:rPr>
              <a:t>Learning vs. Memorizing</a:t>
            </a:r>
          </a:p>
          <a:p>
            <a:pPr>
              <a:buNone/>
            </a:pPr>
            <a:endParaRPr lang="en-US" sz="2000" dirty="0" smtClean="0">
              <a:latin typeface="ArumSans" pitchFamily="34" charset="0"/>
            </a:endParaRPr>
          </a:p>
          <a:p>
            <a:pPr marL="457200" indent="-457200">
              <a:spcBef>
                <a:spcPts val="0"/>
              </a:spcBef>
              <a:spcAft>
                <a:spcPts val="1200"/>
              </a:spcAft>
              <a:buFont typeface="Arial" panose="020B0604020202020204" pitchFamily="34" charset="0"/>
              <a:buChar char="•"/>
            </a:pPr>
            <a:r>
              <a:rPr lang="en-US" sz="2600" dirty="0" smtClean="0">
                <a:latin typeface="ArumSans" pitchFamily="34" charset="0"/>
              </a:rPr>
              <a:t>Problem structures change to prevent students from copying learning aids and gaming the system.</a:t>
            </a:r>
          </a:p>
          <a:p>
            <a:pPr marL="457200" indent="-457200">
              <a:spcBef>
                <a:spcPts val="1200"/>
              </a:spcBef>
              <a:spcAft>
                <a:spcPts val="1200"/>
              </a:spcAft>
              <a:buFont typeface="Arial" panose="020B0604020202020204" pitchFamily="34" charset="0"/>
              <a:buChar char="•"/>
            </a:pPr>
            <a:r>
              <a:rPr lang="en-US" sz="2600" dirty="0" smtClean="0">
                <a:latin typeface="ArumSans" pitchFamily="34" charset="0"/>
              </a:rPr>
              <a:t>Students must answer questions correctly multiple times to prove they have learned the concept.</a:t>
            </a:r>
            <a:endParaRPr lang="en-US" sz="2800" dirty="0">
              <a:latin typeface="ArumSans" pitchFamily="34" charset="0"/>
            </a:endParaRPr>
          </a:p>
        </p:txBody>
      </p:sp>
      <p:sp>
        <p:nvSpPr>
          <p:cNvPr id="4" name="Slide Number Placeholder 3"/>
          <p:cNvSpPr>
            <a:spLocks noGrp="1"/>
          </p:cNvSpPr>
          <p:nvPr>
            <p:ph type="sldNum" sz="quarter" idx="12"/>
          </p:nvPr>
        </p:nvSpPr>
        <p:spPr/>
        <p:txBody>
          <a:bodyPr/>
          <a:lstStyle/>
          <a:p>
            <a:fld id="{B1034F62-00B0-0E49-BBA0-CC97FDD87B97}" type="slidenum">
              <a:rPr lang="en-US" smtClean="0"/>
              <a:t>16</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earning_mode_04.pdf"/>
          <p:cNvPicPr>
            <a:picLocks noChangeAspect="1"/>
          </p:cNvPicPr>
          <p:nvPr/>
        </p:nvPicPr>
        <p:blipFill rotWithShape="1">
          <a:blip r:embed="rId4">
            <a:extLst>
              <a:ext uri="{28A0092B-C50C-407E-A947-70E740481C1C}">
                <a14:useLocalDpi xmlns:a14="http://schemas.microsoft.com/office/drawing/2010/main" val="0"/>
              </a:ext>
            </a:extLst>
          </a:blip>
          <a:srcRect l="10780" r="10588"/>
          <a:stretch/>
        </p:blipFill>
        <p:spPr>
          <a:xfrm>
            <a:off x="2322742" y="3870804"/>
            <a:ext cx="4663440" cy="2919284"/>
          </a:xfrm>
          <a:prstGeom prst="rect">
            <a:avLst/>
          </a:prstGeom>
          <a:ln>
            <a:solidFill>
              <a:schemeClr val="tx1"/>
            </a:solidFill>
          </a:ln>
        </p:spPr>
      </p:pic>
    </p:spTree>
    <p:extLst>
      <p:ext uri="{BB962C8B-B14F-4D97-AF65-F5344CB8AC3E}">
        <p14:creationId xmlns:p14="http://schemas.microsoft.com/office/powerpoint/2010/main" val="400345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a:bodyPr>
          <a:lstStyle/>
          <a:p>
            <a:pPr>
              <a:buNone/>
            </a:pPr>
            <a:r>
              <a:rPr lang="en-US" sz="3200" b="1" dirty="0" smtClean="0">
                <a:solidFill>
                  <a:srgbClr val="802754"/>
                </a:solidFill>
                <a:latin typeface="Vectipede Bk" pitchFamily="18" charset="0"/>
              </a:rPr>
              <a:t>4. Ensure Students are Ready for Topics</a:t>
            </a:r>
          </a:p>
          <a:p>
            <a:pPr>
              <a:buNone/>
            </a:pPr>
            <a:endParaRPr lang="en-US" sz="2000" dirty="0" smtClean="0">
              <a:latin typeface="ArumSans" pitchFamily="34" charset="0"/>
            </a:endParaRPr>
          </a:p>
          <a:p>
            <a:pPr marL="457200" indent="-457200">
              <a:spcBef>
                <a:spcPts val="0"/>
              </a:spcBef>
              <a:spcAft>
                <a:spcPts val="1200"/>
              </a:spcAft>
              <a:buFont typeface="Arial" panose="020B0604020202020204" pitchFamily="34" charset="0"/>
              <a:buChar char="•"/>
            </a:pPr>
            <a:r>
              <a:rPr lang="en-US" sz="2800" dirty="0" smtClean="0">
                <a:latin typeface="ArumSans" pitchFamily="34" charset="0"/>
              </a:rPr>
              <a:t>If students try material they are unprepared for, it causes frustration and becomes a roadblock.</a:t>
            </a:r>
          </a:p>
          <a:p>
            <a:pPr marL="457200" indent="-457200">
              <a:spcBef>
                <a:spcPts val="1200"/>
              </a:spcBef>
              <a:spcAft>
                <a:spcPts val="1200"/>
              </a:spcAft>
              <a:buFont typeface="Arial" panose="020B0604020202020204" pitchFamily="34" charset="0"/>
              <a:buChar char="•"/>
            </a:pPr>
            <a:r>
              <a:rPr lang="en-US" sz="2800" dirty="0" smtClean="0">
                <a:latin typeface="ArumSans" pitchFamily="34" charset="0"/>
              </a:rPr>
              <a:t>If students are only presented with material they are Ready to Learn, confidence is boosted and success rates are higher.</a:t>
            </a:r>
            <a:br>
              <a:rPr lang="en-US" sz="2800" dirty="0" smtClean="0">
                <a:latin typeface="ArumSans" pitchFamily="34" charset="0"/>
              </a:rPr>
            </a:br>
            <a:endParaRPr lang="en-US" sz="2800" dirty="0">
              <a:latin typeface="ArumSans" pitchFamily="34" charset="0"/>
            </a:endParaRPr>
          </a:p>
        </p:txBody>
      </p:sp>
      <p:sp>
        <p:nvSpPr>
          <p:cNvPr id="4" name="Slide Number Placeholder 3"/>
          <p:cNvSpPr>
            <a:spLocks noGrp="1"/>
          </p:cNvSpPr>
          <p:nvPr>
            <p:ph type="sldNum" sz="quarter" idx="12"/>
          </p:nvPr>
        </p:nvSpPr>
        <p:spPr/>
        <p:txBody>
          <a:bodyPr/>
          <a:lstStyle/>
          <a:p>
            <a:fld id="{B1034F62-00B0-0E49-BBA0-CC97FDD87B97}" type="slidenum">
              <a:rPr lang="en-US" smtClean="0"/>
              <a:t>17</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827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a:bodyPr>
          <a:lstStyle/>
          <a:p>
            <a:pPr>
              <a:buNone/>
            </a:pPr>
            <a:r>
              <a:rPr lang="en-US" sz="3200" b="1" dirty="0" smtClean="0">
                <a:solidFill>
                  <a:srgbClr val="802754"/>
                </a:solidFill>
                <a:latin typeface="Vectipede Bk" pitchFamily="18" charset="0"/>
              </a:rPr>
              <a:t>ALEKS Ready to Learn</a:t>
            </a:r>
          </a:p>
          <a:p>
            <a:pPr>
              <a:buNone/>
            </a:pPr>
            <a:endParaRPr lang="en-US" sz="2000" dirty="0" smtClean="0">
              <a:latin typeface="ArumSans" pitchFamily="34" charset="0"/>
            </a:endParaRPr>
          </a:p>
          <a:p>
            <a:pPr marL="457200" indent="-457200">
              <a:spcBef>
                <a:spcPts val="0"/>
              </a:spcBef>
              <a:spcAft>
                <a:spcPts val="1200"/>
              </a:spcAft>
              <a:buFont typeface="Arial" panose="020B0604020202020204" pitchFamily="34" charset="0"/>
              <a:buChar char="•"/>
            </a:pPr>
            <a:r>
              <a:rPr lang="en-US" sz="2800" dirty="0" smtClean="0">
                <a:latin typeface="ArumSans" pitchFamily="34" charset="0"/>
              </a:rPr>
              <a:t>Students are only presented with topics if they have proven mastery of the related prerequisites.</a:t>
            </a:r>
          </a:p>
          <a:p>
            <a:pPr marL="457200" indent="-457200">
              <a:spcBef>
                <a:spcPts val="1200"/>
              </a:spcBef>
              <a:spcAft>
                <a:spcPts val="1200"/>
              </a:spcAft>
              <a:buFont typeface="Arial" panose="020B0604020202020204" pitchFamily="34" charset="0"/>
              <a:buChar char="•"/>
            </a:pPr>
            <a:r>
              <a:rPr lang="en-US" sz="2800" dirty="0" smtClean="0">
                <a:latin typeface="ArumSans" pitchFamily="34" charset="0"/>
              </a:rPr>
              <a:t>This is proven to boost motivation, reduce frustration, and increase student success.</a:t>
            </a:r>
            <a:br>
              <a:rPr lang="en-US" sz="2800" dirty="0" smtClean="0">
                <a:latin typeface="ArumSans" pitchFamily="34" charset="0"/>
              </a:rPr>
            </a:br>
            <a:endParaRPr lang="en-US" sz="2800" dirty="0">
              <a:latin typeface="ArumSans" pitchFamily="34" charset="0"/>
            </a:endParaRPr>
          </a:p>
        </p:txBody>
      </p:sp>
      <p:sp>
        <p:nvSpPr>
          <p:cNvPr id="4" name="Slide Number Placeholder 3"/>
          <p:cNvSpPr>
            <a:spLocks noGrp="1"/>
          </p:cNvSpPr>
          <p:nvPr>
            <p:ph type="sldNum" sz="quarter" idx="12"/>
          </p:nvPr>
        </p:nvSpPr>
        <p:spPr/>
        <p:txBody>
          <a:bodyPr/>
          <a:lstStyle/>
          <a:p>
            <a:fld id="{B1034F62-00B0-0E49-BBA0-CC97FDD87B97}" type="slidenum">
              <a:rPr lang="en-US" smtClean="0"/>
              <a:t>18</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1776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457200" y="1017661"/>
            <a:ext cx="8229600" cy="4525963"/>
          </a:xfrm>
        </p:spPr>
        <p:txBody>
          <a:bodyPr>
            <a:normAutofit/>
          </a:bodyPr>
          <a:lstStyle/>
          <a:p>
            <a:pPr>
              <a:buNone/>
            </a:pPr>
            <a:r>
              <a:rPr lang="en-US" sz="3200" b="1" dirty="0" smtClean="0">
                <a:solidFill>
                  <a:srgbClr val="802754"/>
                </a:solidFill>
                <a:latin typeface="Vectipede Bk" pitchFamily="18" charset="0"/>
              </a:rPr>
              <a:t>ALEKS Reports</a:t>
            </a:r>
            <a:endParaRPr lang="en-US" sz="2800" dirty="0" smtClean="0">
              <a:latin typeface="ArumSans" pitchFamily="34" charset="0"/>
            </a:endParaRPr>
          </a:p>
          <a:p>
            <a:pPr>
              <a:spcBef>
                <a:spcPts val="0"/>
              </a:spcBef>
              <a:buNone/>
            </a:pPr>
            <a:endParaRPr lang="en-US" sz="2000" dirty="0" smtClean="0">
              <a:latin typeface="ArumSans" pitchFamily="34" charset="0"/>
            </a:endParaRPr>
          </a:p>
          <a:p>
            <a:pPr>
              <a:spcBef>
                <a:spcPts val="0"/>
              </a:spcBef>
              <a:buNone/>
            </a:pPr>
            <a:r>
              <a:rPr lang="en-US" sz="2800" dirty="0" smtClean="0">
                <a:latin typeface="ArumSans" pitchFamily="34" charset="0"/>
              </a:rPr>
              <a:t>ALEKS reporting is extremely powerful, allowing you to closely monitor students and use the data to inform your teaching.</a:t>
            </a:r>
            <a:br>
              <a:rPr lang="en-US" sz="2800" dirty="0" smtClean="0">
                <a:latin typeface="ArumSans" pitchFamily="34" charset="0"/>
              </a:rPr>
            </a:br>
            <a:endParaRPr lang="en-US" sz="2800" dirty="0">
              <a:latin typeface="ArumSans" pitchFamily="34" charset="0"/>
            </a:endParaRPr>
          </a:p>
        </p:txBody>
      </p:sp>
      <p:sp>
        <p:nvSpPr>
          <p:cNvPr id="4" name="Slide Number Placeholder 3"/>
          <p:cNvSpPr>
            <a:spLocks noGrp="1"/>
          </p:cNvSpPr>
          <p:nvPr>
            <p:ph type="sldNum" sz="quarter" idx="12"/>
          </p:nvPr>
        </p:nvSpPr>
        <p:spPr/>
        <p:txBody>
          <a:bodyPr/>
          <a:lstStyle/>
          <a:p>
            <a:fld id="{B1034F62-00B0-0E49-BBA0-CC97FDD87B97}" type="slidenum">
              <a:rPr lang="en-US" smtClean="0"/>
              <a:t>19</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MH Design and Collateral\Images\New Pie Repo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892" y="3280642"/>
            <a:ext cx="3850934" cy="3501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C:\MH Design and Collateral\Images\New Progress Repo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134" y="4098202"/>
            <a:ext cx="4675668" cy="17571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363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tock_000030882030XXLarg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7253"/>
            <a:ext cx="9282770" cy="6999896"/>
          </a:xfrm>
          <a:prstGeom prst="rect">
            <a:avLst/>
          </a:prstGeom>
          <a:noFill/>
          <a:ln>
            <a:noFill/>
          </a:ln>
        </p:spPr>
      </p:pic>
      <p:cxnSp>
        <p:nvCxnSpPr>
          <p:cNvPr id="24578" name="Straight Connector 1"/>
          <p:cNvCxnSpPr>
            <a:cxnSpLocks noChangeShapeType="1"/>
          </p:cNvCxnSpPr>
          <p:nvPr/>
        </p:nvCxnSpPr>
        <p:spPr bwMode="auto">
          <a:xfrm>
            <a:off x="0" y="0"/>
            <a:ext cx="914400" cy="0"/>
          </a:xfrm>
          <a:prstGeom prst="line">
            <a:avLst/>
          </a:prstGeom>
          <a:noFill/>
          <a:ln w="0" algn="ctr">
            <a:solidFill>
              <a:srgbClr val="FBFFFF"/>
            </a:solidFill>
            <a:round/>
            <a:headEnd/>
            <a:tailEnd/>
          </a:ln>
        </p:spPr>
      </p:cxnSp>
      <p:sp>
        <p:nvSpPr>
          <p:cNvPr id="5" name="Slide Number Placeholder 4"/>
          <p:cNvSpPr>
            <a:spLocks noGrp="1"/>
          </p:cNvSpPr>
          <p:nvPr>
            <p:ph type="sldNum" sz="quarter" idx="12"/>
          </p:nvPr>
        </p:nvSpPr>
        <p:spPr/>
        <p:txBody>
          <a:bodyPr/>
          <a:lstStyle/>
          <a:p>
            <a:fld id="{B1034F62-00B0-0E49-BBA0-CC97FDD87B97}" type="slidenum">
              <a:rPr lang="en-US" smtClean="0"/>
              <a:t>2</a:t>
            </a:fld>
            <a:endParaRPr lang="en-US" dirty="0"/>
          </a:p>
        </p:txBody>
      </p:sp>
      <p:pic>
        <p:nvPicPr>
          <p:cNvPr id="12" name="Picture 11" descr="MHE-red-pms.eps"/>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7253"/>
            <a:ext cx="1401982" cy="1399244"/>
          </a:xfrm>
          <a:prstGeom prst="rect">
            <a:avLst/>
          </a:prstGeom>
          <a:ln>
            <a:noFill/>
          </a:ln>
        </p:spPr>
      </p:pic>
      <p:grpSp>
        <p:nvGrpSpPr>
          <p:cNvPr id="9" name="Group 8"/>
          <p:cNvGrpSpPr/>
          <p:nvPr/>
        </p:nvGrpSpPr>
        <p:grpSpPr>
          <a:xfrm>
            <a:off x="-1542833" y="4094426"/>
            <a:ext cx="4189380" cy="2960227"/>
            <a:chOff x="-1542833" y="4002415"/>
            <a:chExt cx="4189380" cy="2960227"/>
          </a:xfrm>
        </p:grpSpPr>
        <p:cxnSp>
          <p:nvCxnSpPr>
            <p:cNvPr id="19" name="Straight Connector 18"/>
            <p:cNvCxnSpPr/>
            <p:nvPr/>
          </p:nvCxnSpPr>
          <p:spPr>
            <a:xfrm flipV="1">
              <a:off x="1547513" y="5468711"/>
              <a:ext cx="1099034" cy="6763"/>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rot="5400000">
              <a:off x="2434889" y="5362882"/>
              <a:ext cx="211658" cy="211658"/>
            </a:xfrm>
            <a:prstGeom prst="ellipse">
              <a:avLst/>
            </a:prstGeom>
            <a:noFill/>
            <a:ln w="635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White diamond graph 72ppi.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477774" y="3937356"/>
              <a:ext cx="2960227" cy="3090346"/>
            </a:xfrm>
            <a:prstGeom prst="rect">
              <a:avLst/>
            </a:prstGeom>
          </p:spPr>
        </p:pic>
      </p:grpSp>
      <p:sp>
        <p:nvSpPr>
          <p:cNvPr id="8" name="Rectangle 7"/>
          <p:cNvSpPr/>
          <p:nvPr/>
        </p:nvSpPr>
        <p:spPr>
          <a:xfrm>
            <a:off x="1716833" y="17167"/>
            <a:ext cx="7277877" cy="1874532"/>
          </a:xfrm>
          <a:prstGeom prst="rect">
            <a:avLst/>
          </a:prstGeom>
          <a:solidFill>
            <a:schemeClr val="tx1">
              <a:alpha val="3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 Placeholder 1"/>
          <p:cNvSpPr txBox="1">
            <a:spLocks/>
          </p:cNvSpPr>
          <p:nvPr/>
        </p:nvSpPr>
        <p:spPr>
          <a:xfrm>
            <a:off x="1703438" y="27277"/>
            <a:ext cx="7277876" cy="1854377"/>
          </a:xfrm>
          <a:prstGeom prst="rect">
            <a:avLst/>
          </a:prstGeom>
        </p:spPr>
        <p:txBody>
          <a:bodyPr vert="horz" lIns="91440" tIns="45720" rIns="91440" bIns="45720" rtlCol="0">
            <a:noAutofit/>
          </a:bodyPr>
          <a:lstStyle>
            <a:lvl1pPr marL="342891" indent="-342891" algn="l" defTabSz="457189" rtl="0" eaLnBrk="1" latinLnBrk="0" hangingPunct="1">
              <a:spcBef>
                <a:spcPct val="20000"/>
              </a:spcBef>
              <a:buFont typeface="Arial"/>
              <a:buChar char="•"/>
              <a:defRPr sz="2800" b="0" i="0" kern="1200">
                <a:solidFill>
                  <a:schemeClr val="tx1"/>
                </a:solidFill>
                <a:latin typeface="ArumSans Regular"/>
                <a:ea typeface="+mn-ea"/>
                <a:cs typeface="ArumSans Regular"/>
              </a:defRPr>
            </a:lvl1pPr>
            <a:lvl2pPr marL="742932" indent="-285744" algn="l" defTabSz="457189" rtl="0" eaLnBrk="1" latinLnBrk="0" hangingPunct="1">
              <a:spcBef>
                <a:spcPct val="20000"/>
              </a:spcBef>
              <a:buFont typeface="Arial"/>
              <a:buChar char="–"/>
              <a:defRPr sz="2600" b="0" i="0" kern="1200">
                <a:solidFill>
                  <a:schemeClr val="tx1"/>
                </a:solidFill>
                <a:latin typeface="ArumSans Regular"/>
                <a:ea typeface="+mn-ea"/>
                <a:cs typeface="ArumSans Regular"/>
              </a:defRPr>
            </a:lvl2pPr>
            <a:lvl3pPr marL="1142971" indent="-228594" algn="l" defTabSz="457189" rtl="0" eaLnBrk="1" latinLnBrk="0" hangingPunct="1">
              <a:spcBef>
                <a:spcPct val="20000"/>
              </a:spcBef>
              <a:buFont typeface="Arial"/>
              <a:buChar char="•"/>
              <a:defRPr sz="2400" b="0" i="0" kern="1200">
                <a:solidFill>
                  <a:schemeClr val="tx1"/>
                </a:solidFill>
                <a:latin typeface="ArumSans Regular"/>
                <a:ea typeface="+mn-ea"/>
                <a:cs typeface="ArumSans Regular"/>
              </a:defRPr>
            </a:lvl3pPr>
            <a:lvl4pPr marL="1600160" indent="-228594" algn="l" defTabSz="457189" rtl="0" eaLnBrk="1" latinLnBrk="0" hangingPunct="1">
              <a:spcBef>
                <a:spcPct val="20000"/>
              </a:spcBef>
              <a:buFont typeface="Arial"/>
              <a:buChar char="–"/>
              <a:defRPr sz="2000" b="0" i="0" kern="1200">
                <a:solidFill>
                  <a:schemeClr val="tx1"/>
                </a:solidFill>
                <a:latin typeface="ArumSans Regular"/>
                <a:ea typeface="+mn-ea"/>
                <a:cs typeface="ArumSans Regular"/>
              </a:defRPr>
            </a:lvl4pPr>
            <a:lvl5pPr marL="2057349" indent="-228594" algn="l" defTabSz="457189" rtl="0" eaLnBrk="1" latinLnBrk="0" hangingPunct="1">
              <a:spcBef>
                <a:spcPct val="20000"/>
              </a:spcBef>
              <a:buFont typeface="Arial"/>
              <a:buChar char="»"/>
              <a:defRPr sz="2000" b="0" i="0" kern="1200">
                <a:solidFill>
                  <a:schemeClr val="tx1"/>
                </a:solidFill>
                <a:latin typeface="ArumSans Regular"/>
                <a:ea typeface="+mn-ea"/>
                <a:cs typeface="ArumSans Regular"/>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800" dirty="0" smtClean="0">
                <a:solidFill>
                  <a:schemeClr val="bg1"/>
                </a:solidFill>
              </a:rPr>
              <a:t>Education Has </a:t>
            </a:r>
            <a:r>
              <a:rPr lang="en-US" sz="4800" dirty="0">
                <a:solidFill>
                  <a:schemeClr val="bg1"/>
                </a:solidFill>
              </a:rPr>
              <a:t>C</a:t>
            </a:r>
            <a:r>
              <a:rPr lang="en-US" sz="4800" dirty="0" smtClean="0">
                <a:solidFill>
                  <a:schemeClr val="bg1"/>
                </a:solidFill>
              </a:rPr>
              <a:t>hanged.</a:t>
            </a:r>
          </a:p>
          <a:p>
            <a:pPr marL="0" indent="0" algn="ctr">
              <a:buNone/>
            </a:pPr>
            <a:r>
              <a:rPr lang="en-US" sz="4800" dirty="0">
                <a:solidFill>
                  <a:schemeClr val="bg1"/>
                </a:solidFill>
              </a:rPr>
              <a:t>S</a:t>
            </a:r>
            <a:r>
              <a:rPr lang="en-US" sz="4800" dirty="0" smtClean="0">
                <a:solidFill>
                  <a:schemeClr val="bg1"/>
                </a:solidFill>
              </a:rPr>
              <a:t>o </a:t>
            </a:r>
            <a:r>
              <a:rPr lang="en-US" sz="4800" dirty="0">
                <a:solidFill>
                  <a:schemeClr val="bg1"/>
                </a:solidFill>
              </a:rPr>
              <a:t>H</a:t>
            </a:r>
            <a:r>
              <a:rPr lang="en-US" sz="4800" dirty="0" smtClean="0">
                <a:solidFill>
                  <a:schemeClr val="bg1"/>
                </a:solidFill>
              </a:rPr>
              <a:t>ave </a:t>
            </a:r>
            <a:r>
              <a:rPr lang="en-US" sz="4800" dirty="0">
                <a:solidFill>
                  <a:schemeClr val="bg1"/>
                </a:solidFill>
              </a:rPr>
              <a:t>W</a:t>
            </a:r>
            <a:r>
              <a:rPr lang="en-US" sz="4800" dirty="0" smtClean="0">
                <a:solidFill>
                  <a:schemeClr val="bg1"/>
                </a:solidFill>
              </a:rPr>
              <a:t>e.</a:t>
            </a:r>
          </a:p>
        </p:txBody>
      </p:sp>
    </p:spTree>
    <p:custDataLst>
      <p:tags r:id="rId1"/>
    </p:custDataLst>
    <p:extLst>
      <p:ext uri="{BB962C8B-B14F-4D97-AF65-F5344CB8AC3E}">
        <p14:creationId xmlns:p14="http://schemas.microsoft.com/office/powerpoint/2010/main" val="178035463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lnSpcReduction="10000"/>
          </a:bodyPr>
          <a:lstStyle/>
          <a:p>
            <a:pPr>
              <a:buNone/>
            </a:pPr>
            <a:r>
              <a:rPr lang="en-US" sz="3200" b="1" dirty="0" smtClean="0">
                <a:solidFill>
                  <a:srgbClr val="802754"/>
                </a:solidFill>
                <a:latin typeface="Vectipede Bk" pitchFamily="18" charset="0"/>
              </a:rPr>
              <a:t>Why choose ALEKS?</a:t>
            </a:r>
          </a:p>
          <a:p>
            <a:pPr>
              <a:buNone/>
            </a:pPr>
            <a:endParaRPr lang="en-US" sz="2000" dirty="0" smtClean="0">
              <a:latin typeface="ArumSans" pitchFamily="34" charset="0"/>
            </a:endParaRPr>
          </a:p>
          <a:p>
            <a:pPr marL="457200" indent="-457200">
              <a:spcBef>
                <a:spcPts val="0"/>
              </a:spcBef>
              <a:spcAft>
                <a:spcPts val="1200"/>
              </a:spcAft>
              <a:buFont typeface="Arial" panose="020B0604020202020204" pitchFamily="34" charset="0"/>
              <a:buChar char="•"/>
            </a:pPr>
            <a:r>
              <a:rPr lang="en-US" sz="2800" dirty="0" smtClean="0">
                <a:latin typeface="ArumSans" pitchFamily="34" charset="0"/>
              </a:rPr>
              <a:t>By adapting to each student, 100% of your class gets the individual support they need.</a:t>
            </a:r>
          </a:p>
          <a:p>
            <a:pPr marL="457200" indent="-457200">
              <a:spcBef>
                <a:spcPts val="0"/>
              </a:spcBef>
              <a:spcAft>
                <a:spcPts val="1200"/>
              </a:spcAft>
              <a:buFont typeface="Arial" panose="020B0604020202020204" pitchFamily="34" charset="0"/>
              <a:buChar char="•"/>
            </a:pPr>
            <a:r>
              <a:rPr lang="en-US" sz="2800" dirty="0" smtClean="0">
                <a:latin typeface="ArumSans" pitchFamily="34" charset="0"/>
              </a:rPr>
              <a:t>With powerful reporting, you can measure exactly where your class needs support and constantly monitor progress.</a:t>
            </a:r>
          </a:p>
          <a:p>
            <a:pPr marL="457200" indent="-457200">
              <a:spcBef>
                <a:spcPts val="0"/>
              </a:spcBef>
              <a:spcAft>
                <a:spcPts val="1200"/>
              </a:spcAft>
              <a:buFont typeface="Arial" panose="020B0604020202020204" pitchFamily="34" charset="0"/>
              <a:buChar char="•"/>
            </a:pPr>
            <a:r>
              <a:rPr lang="en-US" sz="2800" dirty="0" smtClean="0">
                <a:latin typeface="ArumSans" pitchFamily="34" charset="0"/>
              </a:rPr>
              <a:t>It is proven to significantly improve student performance. </a:t>
            </a:r>
            <a:br>
              <a:rPr lang="en-US" sz="2800" dirty="0" smtClean="0">
                <a:latin typeface="ArumSans" pitchFamily="34" charset="0"/>
              </a:rPr>
            </a:br>
            <a:endParaRPr lang="en-US" sz="2800" dirty="0">
              <a:latin typeface="ArumSans" pitchFamily="34" charset="0"/>
            </a:endParaRPr>
          </a:p>
        </p:txBody>
      </p:sp>
      <p:sp>
        <p:nvSpPr>
          <p:cNvPr id="4" name="Slide Number Placeholder 3"/>
          <p:cNvSpPr>
            <a:spLocks noGrp="1"/>
          </p:cNvSpPr>
          <p:nvPr>
            <p:ph type="sldNum" sz="quarter" idx="12"/>
          </p:nvPr>
        </p:nvSpPr>
        <p:spPr/>
        <p:txBody>
          <a:bodyPr/>
          <a:lstStyle/>
          <a:p>
            <a:fld id="{B1034F62-00B0-0E49-BBA0-CC97FDD87B97}" type="slidenum">
              <a:rPr lang="en-US" smtClean="0"/>
              <a:t>20</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968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4023638_Retouched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35904" y="1"/>
            <a:ext cx="6108096" cy="6900333"/>
          </a:xfrm>
          <a:prstGeom prst="rect">
            <a:avLst/>
          </a:prstGeom>
        </p:spPr>
      </p:pic>
      <p:sp>
        <p:nvSpPr>
          <p:cNvPr id="3" name="TextBox 2"/>
          <p:cNvSpPr txBox="1"/>
          <p:nvPr/>
        </p:nvSpPr>
        <p:spPr>
          <a:xfrm>
            <a:off x="362855" y="3749523"/>
            <a:ext cx="2673052" cy="1446550"/>
          </a:xfrm>
          <a:prstGeom prst="rect">
            <a:avLst/>
          </a:prstGeom>
          <a:noFill/>
        </p:spPr>
        <p:txBody>
          <a:bodyPr wrap="square" rtlCol="0">
            <a:spAutoFit/>
          </a:bodyPr>
          <a:lstStyle/>
          <a:p>
            <a:pPr>
              <a:defRPr/>
            </a:pPr>
            <a:r>
              <a:rPr lang="en-US" sz="8800" dirty="0">
                <a:solidFill>
                  <a:schemeClr val="bg1"/>
                </a:solidFill>
                <a:latin typeface="Vectipede Bl" pitchFamily="18" charset="0"/>
              </a:rPr>
              <a:t>Q&amp;A</a:t>
            </a:r>
          </a:p>
        </p:txBody>
      </p:sp>
    </p:spTree>
    <p:extLst>
      <p:ext uri="{BB962C8B-B14F-4D97-AF65-F5344CB8AC3E}">
        <p14:creationId xmlns:p14="http://schemas.microsoft.com/office/powerpoint/2010/main" val="414849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079100" y="75502"/>
            <a:ext cx="6008914" cy="3731816"/>
          </a:xfrm>
          <a:prstGeom prst="rect">
            <a:avLst/>
          </a:prstGeom>
          <a:solidFill>
            <a:schemeClr val="tx1">
              <a:alpha val="3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Text Placeholder 1"/>
          <p:cNvSpPr>
            <a:spLocks noGrp="1"/>
          </p:cNvSpPr>
          <p:nvPr>
            <p:ph type="body" sz="quarter" idx="10"/>
          </p:nvPr>
        </p:nvSpPr>
        <p:spPr>
          <a:xfrm>
            <a:off x="3116425" y="56415"/>
            <a:ext cx="6008911" cy="3750904"/>
          </a:xfrm>
        </p:spPr>
        <p:txBody>
          <a:bodyPr>
            <a:normAutofit/>
          </a:bodyPr>
          <a:lstStyle/>
          <a:p>
            <a:r>
              <a:rPr lang="en-US" sz="4800" dirty="0" smtClean="0"/>
              <a:t>Living by the Four E’s</a:t>
            </a:r>
          </a:p>
          <a:p>
            <a:pPr marL="1828771" lvl="2" indent="-685800">
              <a:buFont typeface="Arial" panose="020B0604020202020204" pitchFamily="34" charset="0"/>
              <a:buChar char="•"/>
            </a:pPr>
            <a:r>
              <a:rPr lang="en-US" sz="4000" b="1" dirty="0" smtClean="0">
                <a:solidFill>
                  <a:schemeClr val="bg1"/>
                </a:solidFill>
              </a:rPr>
              <a:t>Easy to use</a:t>
            </a:r>
          </a:p>
          <a:p>
            <a:pPr marL="1828771" lvl="2" indent="-685800">
              <a:buFont typeface="Arial" panose="020B0604020202020204" pitchFamily="34" charset="0"/>
              <a:buChar char="•"/>
            </a:pPr>
            <a:r>
              <a:rPr lang="en-US" sz="4000" b="1" dirty="0" smtClean="0">
                <a:solidFill>
                  <a:schemeClr val="bg1"/>
                </a:solidFill>
              </a:rPr>
              <a:t>Engaging</a:t>
            </a:r>
          </a:p>
          <a:p>
            <a:pPr marL="1828771" lvl="2" indent="-685800">
              <a:buFont typeface="Arial" panose="020B0604020202020204" pitchFamily="34" charset="0"/>
              <a:buChar char="•"/>
            </a:pPr>
            <a:r>
              <a:rPr lang="en-US" sz="4000" b="1" dirty="0" smtClean="0">
                <a:solidFill>
                  <a:schemeClr val="bg1"/>
                </a:solidFill>
              </a:rPr>
              <a:t>Efficient</a:t>
            </a:r>
          </a:p>
          <a:p>
            <a:pPr marL="1828771" lvl="2" indent="-685800">
              <a:buFont typeface="Arial" panose="020B0604020202020204" pitchFamily="34" charset="0"/>
              <a:buChar char="•"/>
            </a:pPr>
            <a:r>
              <a:rPr lang="en-US" sz="4000" b="1" dirty="0" smtClean="0">
                <a:solidFill>
                  <a:schemeClr val="bg1"/>
                </a:solidFill>
              </a:rPr>
              <a:t>Effective</a:t>
            </a:r>
            <a:endParaRPr lang="en-US" sz="4000" b="1" dirty="0">
              <a:solidFill>
                <a:schemeClr val="bg1"/>
              </a:solidFill>
            </a:endParaRPr>
          </a:p>
        </p:txBody>
      </p:sp>
      <p:pic>
        <p:nvPicPr>
          <p:cNvPr id="10" name="Picture 9" descr="MHE-red-pms.eps"/>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7253"/>
            <a:ext cx="1401982" cy="1399244"/>
          </a:xfrm>
          <a:prstGeom prst="rect">
            <a:avLst/>
          </a:prstGeom>
          <a:ln>
            <a:noFill/>
          </a:ln>
        </p:spPr>
      </p:pic>
    </p:spTree>
    <p:extLst>
      <p:ext uri="{BB962C8B-B14F-4D97-AF65-F5344CB8AC3E}">
        <p14:creationId xmlns:p14="http://schemas.microsoft.com/office/powerpoint/2010/main" val="3625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Proven Results</a:t>
            </a:r>
            <a:endParaRPr lang="en-US" dirty="0"/>
          </a:p>
        </p:txBody>
      </p:sp>
    </p:spTree>
    <p:extLst>
      <p:ext uri="{BB962C8B-B14F-4D97-AF65-F5344CB8AC3E}">
        <p14:creationId xmlns:p14="http://schemas.microsoft.com/office/powerpoint/2010/main" val="2949154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801AB5-2CA1-3B45-9D1D-D30F0D0318F7}" type="slidenum">
              <a:rPr lang="en-US" smtClean="0"/>
              <a:pPr/>
              <a:t>5</a:t>
            </a:fld>
            <a:endParaRPr lang="en-US" dirty="0"/>
          </a:p>
        </p:txBody>
      </p:sp>
      <p:sp>
        <p:nvSpPr>
          <p:cNvPr id="4" name="Text Placeholder 3"/>
          <p:cNvSpPr>
            <a:spLocks noGrp="1"/>
          </p:cNvSpPr>
          <p:nvPr>
            <p:ph type="body" sz="quarter" idx="10"/>
          </p:nvPr>
        </p:nvSpPr>
        <p:spPr/>
        <p:txBody>
          <a:bodyPr/>
          <a:lstStyle/>
          <a:p>
            <a:r>
              <a:rPr lang="en-US" b="1" dirty="0" smtClean="0">
                <a:latin typeface="VectipedeRg-Bold" pitchFamily="18" charset="0"/>
              </a:rPr>
              <a:t>What is Adaptive Technology?</a:t>
            </a:r>
            <a:endParaRPr lang="en-US" b="1" dirty="0">
              <a:latin typeface="VectipedeRg-Bold" pitchFamily="18" charset="0"/>
            </a:endParaRPr>
          </a:p>
        </p:txBody>
      </p:sp>
      <p:sp>
        <p:nvSpPr>
          <p:cNvPr id="5" name="Subtitle 2"/>
          <p:cNvSpPr>
            <a:spLocks noGrp="1"/>
          </p:cNvSpPr>
          <p:nvPr>
            <p:ph idx="1"/>
          </p:nvPr>
        </p:nvSpPr>
        <p:spPr>
          <a:xfrm>
            <a:off x="177285" y="1805472"/>
            <a:ext cx="8229600" cy="4911811"/>
          </a:xfrm>
        </p:spPr>
        <p:txBody>
          <a:bodyPr>
            <a:normAutofit fontScale="77500" lnSpcReduction="20000"/>
          </a:bodyPr>
          <a:lstStyle/>
          <a:p>
            <a:pPr>
              <a:buNone/>
            </a:pPr>
            <a:endParaRPr lang="en-US" sz="2600" dirty="0">
              <a:latin typeface="ArumSans" pitchFamily="34" charset="0"/>
            </a:endParaRPr>
          </a:p>
          <a:p>
            <a:pPr marL="342900" indent="-342900">
              <a:spcBef>
                <a:spcPts val="0"/>
              </a:spcBef>
              <a:spcAft>
                <a:spcPts val="1200"/>
              </a:spcAft>
              <a:buFont typeface="Arial" panose="020B0604020202020204" pitchFamily="34" charset="0"/>
              <a:buChar char="•"/>
            </a:pPr>
            <a:r>
              <a:rPr lang="en-US" sz="3400" dirty="0">
                <a:latin typeface="ArumSans" pitchFamily="34" charset="0"/>
                <a:cs typeface="Iskoola Pota" panose="020B0502040204020203" pitchFamily="34" charset="0"/>
              </a:rPr>
              <a:t>Assessments and instruction are tailored to each individual student based on their strengths and weaknesses</a:t>
            </a:r>
            <a:r>
              <a:rPr lang="en-US" sz="3400" dirty="0" smtClean="0">
                <a:latin typeface="ArumSans" pitchFamily="34" charset="0"/>
                <a:cs typeface="Iskoola Pota" panose="020B0502040204020203" pitchFamily="34" charset="0"/>
              </a:rPr>
              <a:t>.</a:t>
            </a:r>
            <a:endParaRPr lang="en-US" sz="3400" dirty="0">
              <a:latin typeface="ArumSans" pitchFamily="34" charset="0"/>
              <a:cs typeface="Iskoola Pota" panose="020B0502040204020203" pitchFamily="34" charset="0"/>
            </a:endParaRPr>
          </a:p>
          <a:p>
            <a:pPr marL="342900" indent="-342900">
              <a:spcBef>
                <a:spcPts val="1200"/>
              </a:spcBef>
              <a:spcAft>
                <a:spcPts val="1200"/>
              </a:spcAft>
              <a:buFont typeface="Arial" panose="020B0604020202020204" pitchFamily="34" charset="0"/>
              <a:buChar char="•"/>
            </a:pPr>
            <a:r>
              <a:rPr lang="en-US" sz="3400" dirty="0">
                <a:latin typeface="ArumSans" pitchFamily="34" charset="0"/>
                <a:cs typeface="Iskoola Pota" panose="020B0502040204020203" pitchFamily="34" charset="0"/>
              </a:rPr>
              <a:t>Artificial intelligence constantly measures retention of topics </a:t>
            </a:r>
            <a:r>
              <a:rPr lang="en-US" sz="3400" dirty="0" smtClean="0">
                <a:latin typeface="ArumSans" pitchFamily="34" charset="0"/>
                <a:cs typeface="Iskoola Pota" panose="020B0502040204020203" pitchFamily="34" charset="0"/>
              </a:rPr>
              <a:t>learned.</a:t>
            </a:r>
            <a:endParaRPr lang="en-US" sz="3400" dirty="0">
              <a:latin typeface="ArumSans" pitchFamily="34" charset="0"/>
              <a:cs typeface="Iskoola Pota" panose="020B0502040204020203" pitchFamily="34" charset="0"/>
            </a:endParaRPr>
          </a:p>
          <a:p>
            <a:pPr marL="342900" indent="-342900">
              <a:spcBef>
                <a:spcPts val="1200"/>
              </a:spcBef>
              <a:spcAft>
                <a:spcPts val="1200"/>
              </a:spcAft>
              <a:buFont typeface="Arial" panose="020B0604020202020204" pitchFamily="34" charset="0"/>
              <a:buChar char="•"/>
            </a:pPr>
            <a:r>
              <a:rPr lang="en-US" sz="3400" dirty="0">
                <a:latin typeface="ArumSans" pitchFamily="34" charset="0"/>
                <a:cs typeface="Iskoola Pota" panose="020B0502040204020203" pitchFamily="34" charset="0"/>
              </a:rPr>
              <a:t>Struggling students get exactly the support they need to be successful. Stronger students are only presented with material they need to learn to reduce repetition</a:t>
            </a:r>
            <a:r>
              <a:rPr lang="en-US" sz="3400" dirty="0" smtClean="0">
                <a:latin typeface="ArumSans" pitchFamily="34" charset="0"/>
                <a:cs typeface="Iskoola Pota" panose="020B0502040204020203" pitchFamily="34" charset="0"/>
              </a:rPr>
              <a:t>.</a:t>
            </a:r>
            <a:endParaRPr lang="en-US" sz="3400" dirty="0">
              <a:latin typeface="ArumSans" pitchFamily="34" charset="0"/>
              <a:cs typeface="Iskoola Pota" panose="020B0502040204020203" pitchFamily="34" charset="0"/>
            </a:endParaRPr>
          </a:p>
          <a:p>
            <a:pPr marL="342900" indent="-342900">
              <a:spcBef>
                <a:spcPts val="1200"/>
              </a:spcBef>
              <a:spcAft>
                <a:spcPts val="1200"/>
              </a:spcAft>
              <a:buFont typeface="Arial" panose="020B0604020202020204" pitchFamily="34" charset="0"/>
              <a:buChar char="•"/>
            </a:pPr>
            <a:r>
              <a:rPr lang="en-US" sz="3400" dirty="0">
                <a:latin typeface="ArumSans" pitchFamily="34" charset="0"/>
                <a:cs typeface="Iskoola Pota" panose="020B0502040204020203" pitchFamily="34" charset="0"/>
              </a:rPr>
              <a:t>Faculty can ensure that every student in their class is receiving the support they need</a:t>
            </a:r>
            <a:r>
              <a:rPr lang="en-US" sz="3400" dirty="0" smtClean="0">
                <a:latin typeface="ArumSans" pitchFamily="34" charset="0"/>
                <a:cs typeface="Iskoola Pota" panose="020B0502040204020203" pitchFamily="34" charset="0"/>
              </a:rPr>
              <a:t>.</a:t>
            </a:r>
            <a:endParaRPr lang="en-US" sz="3400" dirty="0">
              <a:latin typeface="ArumSans" pitchFamily="34" charset="0"/>
            </a:endParaRPr>
          </a:p>
        </p:txBody>
      </p:sp>
    </p:spTree>
    <p:custDataLst>
      <p:tags r:id="rId1"/>
    </p:custDataLst>
    <p:extLst>
      <p:ext uri="{BB962C8B-B14F-4D97-AF65-F5344CB8AC3E}">
        <p14:creationId xmlns:p14="http://schemas.microsoft.com/office/powerpoint/2010/main" val="2507088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801AB5-2CA1-3B45-9D1D-D30F0D0318F7}" type="slidenum">
              <a:rPr lang="en-US" smtClean="0"/>
              <a:pPr/>
              <a:t>6</a:t>
            </a:fld>
            <a:endParaRPr lang="en-US" dirty="0"/>
          </a:p>
        </p:txBody>
      </p:sp>
      <p:sp>
        <p:nvSpPr>
          <p:cNvPr id="4" name="Text Placeholder 3"/>
          <p:cNvSpPr>
            <a:spLocks noGrp="1"/>
          </p:cNvSpPr>
          <p:nvPr>
            <p:ph type="body" sz="quarter" idx="10"/>
          </p:nvPr>
        </p:nvSpPr>
        <p:spPr/>
        <p:txBody>
          <a:bodyPr/>
          <a:lstStyle/>
          <a:p>
            <a:r>
              <a:rPr lang="en-US" b="1" dirty="0" smtClean="0">
                <a:latin typeface="VectipedeRg-Bold" pitchFamily="18" charset="0"/>
              </a:rPr>
              <a:t>Power of Adaptive Learning </a:t>
            </a:r>
            <a:endParaRPr lang="en-US" b="1" dirty="0">
              <a:latin typeface="VectipedeRg-Bold" pitchFamily="18" charset="0"/>
            </a:endParaRPr>
          </a:p>
        </p:txBody>
      </p:sp>
      <p:sp>
        <p:nvSpPr>
          <p:cNvPr id="3" name="Rectangle 2"/>
          <p:cNvSpPr/>
          <p:nvPr/>
        </p:nvSpPr>
        <p:spPr>
          <a:xfrm>
            <a:off x="769131" y="2053210"/>
            <a:ext cx="3961135" cy="3693319"/>
          </a:xfrm>
          <a:prstGeom prst="rect">
            <a:avLst/>
          </a:prstGeom>
        </p:spPr>
        <p:txBody>
          <a:bodyPr wrap="square">
            <a:spAutoFit/>
          </a:bodyPr>
          <a:lstStyle/>
          <a:p>
            <a:pPr marL="457189" indent="-457189">
              <a:buFont typeface="Arial" panose="020B0604020202020204" pitchFamily="34" charset="0"/>
              <a:buChar char="•"/>
            </a:pPr>
            <a:r>
              <a:rPr lang="en-US" sz="2400" dirty="0">
                <a:latin typeface="VectipedeRg-Bold" pitchFamily="18" charset="0"/>
              </a:rPr>
              <a:t>Based on educational theory and cognitive science </a:t>
            </a:r>
          </a:p>
          <a:p>
            <a:pPr marL="457189" indent="-457189">
              <a:buFont typeface="Arial" panose="020B0604020202020204" pitchFamily="34" charset="0"/>
              <a:buChar char="•"/>
            </a:pPr>
            <a:endParaRPr lang="en-US" sz="2400" dirty="0">
              <a:latin typeface="VectipedeRg-Bold" pitchFamily="18" charset="0"/>
            </a:endParaRPr>
          </a:p>
          <a:p>
            <a:pPr marL="457189" indent="-457189">
              <a:buFont typeface="Arial" panose="020B0604020202020204" pitchFamily="34" charset="0"/>
              <a:buChar char="•"/>
            </a:pPr>
            <a:r>
              <a:rPr lang="en-US" sz="2400" dirty="0">
                <a:latin typeface="VectipedeRg-Bold" pitchFamily="18" charset="0"/>
              </a:rPr>
              <a:t>Personalizes learning by continually assessing students’ knowledge, skill and confidence levels</a:t>
            </a:r>
          </a:p>
          <a:p>
            <a:pPr marL="457189" indent="-457189">
              <a:buFont typeface="Arial" panose="020B0604020202020204" pitchFamily="34" charset="0"/>
              <a:buChar char="•"/>
            </a:pPr>
            <a:endParaRPr lang="en-US" dirty="0">
              <a:latin typeface="VectipedeRg-Bold"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688" y="2053211"/>
            <a:ext cx="3989539" cy="299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38081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a:bodyPr>
          <a:lstStyle/>
          <a:p>
            <a:pPr>
              <a:buNone/>
            </a:pPr>
            <a:r>
              <a:rPr lang="en-US" sz="3200" b="1" dirty="0" smtClean="0">
                <a:solidFill>
                  <a:srgbClr val="802754"/>
                </a:solidFill>
                <a:latin typeface="Vectipede Bk" pitchFamily="18" charset="0"/>
              </a:rPr>
              <a:t>What is ALEKS?</a:t>
            </a:r>
          </a:p>
          <a:p>
            <a:pPr>
              <a:buNone/>
            </a:pPr>
            <a:endParaRPr lang="en-US" sz="2000" dirty="0">
              <a:latin typeface="ArumSans" pitchFamily="34" charset="0"/>
            </a:endParaRPr>
          </a:p>
          <a:p>
            <a:pPr>
              <a:buNone/>
            </a:pPr>
            <a:r>
              <a:rPr lang="en-US" sz="3200" dirty="0" smtClean="0">
                <a:latin typeface="ArumSans" pitchFamily="34" charset="0"/>
              </a:rPr>
              <a:t>ALEKS is an adaptive online system that delivers an individualized learning experience tailored to students’ unique strengths and weaknesses. </a:t>
            </a:r>
          </a:p>
          <a:p>
            <a:pPr>
              <a:buNone/>
            </a:pP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B1034F62-00B0-0E49-BBA0-CC97FDD87B97}" type="slidenum">
              <a:rPr lang="en-US" smtClean="0"/>
              <a:t>7</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7585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457200" y="806734"/>
            <a:ext cx="8229600" cy="4525963"/>
          </a:xfrm>
        </p:spPr>
        <p:txBody>
          <a:bodyPr>
            <a:normAutofit/>
          </a:bodyPr>
          <a:lstStyle/>
          <a:p>
            <a:pPr>
              <a:buNone/>
            </a:pPr>
            <a:r>
              <a:rPr lang="en-US" sz="3200" b="1" dirty="0" smtClean="0">
                <a:solidFill>
                  <a:srgbClr val="802754"/>
                </a:solidFill>
                <a:latin typeface="Vectipede Bk" pitchFamily="18" charset="0"/>
              </a:rPr>
              <a:t>ALEKS Subject Offerings</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B1034F62-00B0-0E49-BBA0-CC97FDD87B97}" type="slidenum">
              <a:rPr lang="en-US" smtClean="0"/>
              <a:t>8</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3131"/>
          <a:stretch/>
        </p:blipFill>
        <p:spPr bwMode="auto">
          <a:xfrm>
            <a:off x="457200" y="1796832"/>
            <a:ext cx="3657600" cy="208597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705979"/>
            <a:ext cx="3590925" cy="557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995362" y="4252352"/>
            <a:ext cx="3971925" cy="2362200"/>
            <a:chOff x="371475" y="4171950"/>
            <a:chExt cx="3971925" cy="2362200"/>
          </a:xfrm>
        </p:grpSpPr>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75" y="4171950"/>
              <a:ext cx="397192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475" y="5715000"/>
              <a:ext cx="252412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22291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fontScale="62500" lnSpcReduction="20000"/>
          </a:bodyPr>
          <a:lstStyle/>
          <a:p>
            <a:pPr>
              <a:buNone/>
            </a:pPr>
            <a:r>
              <a:rPr lang="en-US" sz="5100" b="1" dirty="0" smtClean="0">
                <a:solidFill>
                  <a:srgbClr val="802754"/>
                </a:solidFill>
                <a:latin typeface="Vectipede Bk" pitchFamily="18" charset="0"/>
              </a:rPr>
              <a:t>How does ALEKS work?</a:t>
            </a:r>
          </a:p>
          <a:p>
            <a:pPr>
              <a:buNone/>
            </a:pPr>
            <a:endParaRPr lang="en-US" sz="3200" dirty="0">
              <a:latin typeface="ArumSans" pitchFamily="34" charset="0"/>
            </a:endParaRPr>
          </a:p>
          <a:p>
            <a:pPr marL="342900" indent="-342900">
              <a:spcBef>
                <a:spcPts val="0"/>
              </a:spcBef>
              <a:spcAft>
                <a:spcPts val="1200"/>
              </a:spcAft>
              <a:buFont typeface="Arial" panose="020B0604020202020204" pitchFamily="34" charset="0"/>
              <a:buChar char="•"/>
            </a:pPr>
            <a:r>
              <a:rPr lang="en-US" sz="4000" dirty="0">
                <a:latin typeface="ArumSans" pitchFamily="34" charset="0"/>
                <a:cs typeface="Iskoola Pota" panose="020B0502040204020203" pitchFamily="34" charset="0"/>
              </a:rPr>
              <a:t>Born from NSF-funded research by mathematicians and cognitive scientists from UC Irvine and </a:t>
            </a:r>
            <a:endParaRPr lang="en-US" sz="4000" dirty="0" smtClean="0">
              <a:latin typeface="ArumSans" pitchFamily="34" charset="0"/>
              <a:cs typeface="Iskoola Pota" panose="020B0502040204020203" pitchFamily="34" charset="0"/>
            </a:endParaRPr>
          </a:p>
          <a:p>
            <a:pPr marL="342900" indent="-342900">
              <a:spcBef>
                <a:spcPts val="1200"/>
              </a:spcBef>
              <a:spcAft>
                <a:spcPts val="1200"/>
              </a:spcAft>
              <a:buFont typeface="Arial" panose="020B0604020202020204" pitchFamily="34" charset="0"/>
              <a:buChar char="•"/>
            </a:pPr>
            <a:r>
              <a:rPr lang="en-US" sz="4000" dirty="0" smtClean="0">
                <a:latin typeface="ArumSans" pitchFamily="34" charset="0"/>
                <a:cs typeface="Iskoola Pota" panose="020B0502040204020203" pitchFamily="34" charset="0"/>
              </a:rPr>
              <a:t>Is </a:t>
            </a:r>
            <a:r>
              <a:rPr lang="en-US" sz="4000" dirty="0">
                <a:latin typeface="ArumSans" pitchFamily="34" charset="0"/>
                <a:cs typeface="Iskoola Pota" panose="020B0502040204020203" pitchFamily="34" charset="0"/>
              </a:rPr>
              <a:t>the practical realization of Knowledge Space Theory, the field of study in mathematical cognitive science developed by the founder of </a:t>
            </a:r>
            <a:r>
              <a:rPr lang="en-US" sz="4000" dirty="0" smtClean="0">
                <a:latin typeface="ArumSans" pitchFamily="34" charset="0"/>
                <a:cs typeface="Iskoola Pota" panose="020B0502040204020203" pitchFamily="34" charset="0"/>
              </a:rPr>
              <a:t>ALEKS</a:t>
            </a:r>
            <a:endParaRPr lang="en-US" sz="4000" dirty="0">
              <a:latin typeface="ArumSans" pitchFamily="34" charset="0"/>
              <a:cs typeface="Iskoola Pota" panose="020B0502040204020203" pitchFamily="34" charset="0"/>
            </a:endParaRPr>
          </a:p>
          <a:p>
            <a:pPr marL="342900" indent="-342900">
              <a:spcBef>
                <a:spcPts val="1200"/>
              </a:spcBef>
              <a:spcAft>
                <a:spcPts val="1200"/>
              </a:spcAft>
              <a:buFont typeface="Arial" panose="020B0604020202020204" pitchFamily="34" charset="0"/>
              <a:buChar char="•"/>
            </a:pPr>
            <a:r>
              <a:rPr lang="en-US" sz="4000" dirty="0">
                <a:latin typeface="ArumSans" pitchFamily="34" charset="0"/>
                <a:cs typeface="Iskoola Pota" panose="020B0502040204020203" pitchFamily="34" charset="0"/>
              </a:rPr>
              <a:t>Over a decade of data collection has refined the system to be highly accurate in measuring student knowledge and improving learning outcomes</a:t>
            </a:r>
          </a:p>
          <a:p>
            <a:pPr>
              <a:buNone/>
            </a:pP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B1034F62-00B0-0E49-BBA0-CC97FDD87B97}" type="slidenum">
              <a:rPr lang="en-US" smtClean="0"/>
              <a:t>9</a:t>
            </a:fld>
            <a:endParaRPr lang="en-US"/>
          </a:p>
        </p:txBody>
      </p:sp>
      <p:pic>
        <p:nvPicPr>
          <p:cNvPr id="7" name="Picture 2" descr="C:\MH Design and Collateral\ALEKS Logo\MHE-ALEKS-p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2358"/>
            <a:ext cx="3697625" cy="71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3121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AGS" val="&lt;tags&gt;&lt;tag n=&quot;id&quot; v=&quot;2&quot; /&gt;&lt;tag n=&quot;name&quot; v=&quot;CoverPageNoImage&quot; /&gt;&lt;/tags&gt;"/>
</p:tagLst>
</file>

<file path=ppt/tags/tag2.xml><?xml version="1.0" encoding="utf-8"?>
<p:tagLst xmlns:a="http://schemas.openxmlformats.org/drawingml/2006/main" xmlns:r="http://schemas.openxmlformats.org/officeDocument/2006/relationships" xmlns:p="http://schemas.openxmlformats.org/presentationml/2006/main">
  <p:tag name="OFFISYNC_SLIDE_GUID" val="bf22c4a6-37f8-486d-b260-94db6fbc2435"/>
</p:tagLst>
</file>

<file path=ppt/tags/tag3.xml><?xml version="1.0" encoding="utf-8"?>
<p:tagLst xmlns:a="http://schemas.openxmlformats.org/drawingml/2006/main" xmlns:r="http://schemas.openxmlformats.org/officeDocument/2006/relationships" xmlns:p="http://schemas.openxmlformats.org/presentationml/2006/main">
  <p:tag name="OFFISYNC_SLIDE_GUID" val="bf22c4a6-37f8-486d-b260-94db6fbc2435"/>
</p:tagLst>
</file>

<file path=ppt/theme/theme1.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13727</TotalTime>
  <Words>2222</Words>
  <Application>Microsoft Office PowerPoint</Application>
  <PresentationFormat>On-screen Show (4:3)</PresentationFormat>
  <Paragraphs>154</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Tell me &amp; I’ll forget   Teach me &amp; I’ll remember Engage me &amp; I’ll learn       - Chinese Proverb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MOD Worldwide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Donald Wilmer</dc:creator>
  <cp:lastModifiedBy>imran_hussain</cp:lastModifiedBy>
  <cp:revision>230</cp:revision>
  <dcterms:created xsi:type="dcterms:W3CDTF">2014-05-27T14:19:04Z</dcterms:created>
  <dcterms:modified xsi:type="dcterms:W3CDTF">2015-04-18T05:19:41Z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pdateToken">
    <vt:lpwstr>1</vt:lpwstr>
  </property>
  <property fmtid="{D5CDD505-2E9C-101B-9397-08002B2CF9AE}" pid="3" name="Offisync_UniqueId">
    <vt:lpwstr>74919</vt:lpwstr>
  </property>
  <property fmtid="{D5CDD505-2E9C-101B-9397-08002B2CF9AE}" pid="4" name="Offisync_ProviderInitializationData">
    <vt:lpwstr>https://spark.mheducation.com</vt:lpwstr>
  </property>
  <property fmtid="{D5CDD505-2E9C-101B-9397-08002B2CF9AE}" pid="5" name="Jive_VersionGuid">
    <vt:lpwstr>b054189b-5249-48dd-9720-15fe4f760d9a</vt:lpwstr>
  </property>
  <property fmtid="{D5CDD505-2E9C-101B-9397-08002B2CF9AE}" pid="6" name="Offisync_ServerID">
    <vt:lpwstr>5cb2ba24-d51c-4591-b74f-0459e0a9e10c</vt:lpwstr>
  </property>
  <property fmtid="{D5CDD505-2E9C-101B-9397-08002B2CF9AE}" pid="7" name="Jive_LatestUserAccountName">
    <vt:lpwstr>ALI_AL-HADDAD</vt:lpwstr>
  </property>
</Properties>
</file>