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3"/>
  </p:notesMasterIdLst>
  <p:handoutMasterIdLst>
    <p:handoutMasterId r:id="rId54"/>
  </p:handoutMasterIdLst>
  <p:sldIdLst>
    <p:sldId id="256" r:id="rId2"/>
    <p:sldId id="312" r:id="rId3"/>
    <p:sldId id="287" r:id="rId4"/>
    <p:sldId id="292" r:id="rId5"/>
    <p:sldId id="288" r:id="rId6"/>
    <p:sldId id="293" r:id="rId7"/>
    <p:sldId id="257" r:id="rId8"/>
    <p:sldId id="294" r:id="rId9"/>
    <p:sldId id="290" r:id="rId10"/>
    <p:sldId id="289" r:id="rId11"/>
    <p:sldId id="258" r:id="rId12"/>
    <p:sldId id="295" r:id="rId13"/>
    <p:sldId id="30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7" r:id="rId23"/>
    <p:sldId id="308" r:id="rId24"/>
    <p:sldId id="306" r:id="rId25"/>
    <p:sldId id="285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91" r:id="rId50"/>
    <p:sldId id="309" r:id="rId51"/>
    <p:sldId id="31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FB2F7-CF1D-4911-AAA8-F09368B4E7DB}" type="doc">
      <dgm:prSet loTypeId="urn:microsoft.com/office/officeart/2005/8/layout/radial1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20D3773-2902-4D4D-8B99-83B669796CDA}">
      <dgm:prSet phldrT="[Text]" custT="1"/>
      <dgm:spPr/>
      <dgm:t>
        <a:bodyPr/>
        <a:lstStyle/>
        <a:p>
          <a:r>
            <a:rPr lang="ar-AE" sz="4400" b="1" dirty="0" smtClean="0"/>
            <a:t>المحاور</a:t>
          </a:r>
          <a:endParaRPr lang="en-US" sz="4400" b="1" dirty="0"/>
        </a:p>
      </dgm:t>
    </dgm:pt>
    <dgm:pt modelId="{CFB88727-4C3B-42DD-B66D-15DB690C5708}" type="parTrans" cxnId="{3A991CD5-8A49-4734-8C8C-9484ACFE7C7F}">
      <dgm:prSet/>
      <dgm:spPr/>
      <dgm:t>
        <a:bodyPr/>
        <a:lstStyle/>
        <a:p>
          <a:endParaRPr lang="en-US" sz="2400"/>
        </a:p>
      </dgm:t>
    </dgm:pt>
    <dgm:pt modelId="{48FA0BA7-27B8-4AC4-98BD-DF7BBFC080D4}" type="sibTrans" cxnId="{3A991CD5-8A49-4734-8C8C-9484ACFE7C7F}">
      <dgm:prSet/>
      <dgm:spPr/>
      <dgm:t>
        <a:bodyPr/>
        <a:lstStyle/>
        <a:p>
          <a:endParaRPr lang="en-US" sz="2400"/>
        </a:p>
      </dgm:t>
    </dgm:pt>
    <dgm:pt modelId="{D57689D8-F1AB-426B-A7B1-9F8BA3E64D7C}">
      <dgm:prSet phldrT="[Text]" custT="1"/>
      <dgm:spPr/>
      <dgm:t>
        <a:bodyPr/>
        <a:lstStyle/>
        <a:p>
          <a:endParaRPr lang="ar-AE" sz="2400" b="1" dirty="0" smtClean="0"/>
        </a:p>
        <a:p>
          <a:r>
            <a:rPr lang="ar-AE" sz="3500" b="1" dirty="0" smtClean="0"/>
            <a:t>الأهداف</a:t>
          </a:r>
          <a:endParaRPr lang="en-US" sz="3500" b="1" dirty="0"/>
        </a:p>
      </dgm:t>
    </dgm:pt>
    <dgm:pt modelId="{8650ECA9-B99E-408D-A3EA-017CB822388A}" type="parTrans" cxnId="{9BDA4750-4B2D-42BA-81E1-43B795190E94}">
      <dgm:prSet custT="1"/>
      <dgm:spPr/>
      <dgm:t>
        <a:bodyPr/>
        <a:lstStyle/>
        <a:p>
          <a:endParaRPr lang="en-US" sz="2400"/>
        </a:p>
      </dgm:t>
    </dgm:pt>
    <dgm:pt modelId="{451AE94F-622F-4055-BE7B-50A2ACDA90D4}" type="sibTrans" cxnId="{9BDA4750-4B2D-42BA-81E1-43B795190E94}">
      <dgm:prSet/>
      <dgm:spPr/>
      <dgm:t>
        <a:bodyPr/>
        <a:lstStyle/>
        <a:p>
          <a:endParaRPr lang="en-US" sz="2400"/>
        </a:p>
      </dgm:t>
    </dgm:pt>
    <dgm:pt modelId="{12044383-F2D9-4178-85A2-E38B32E448D7}">
      <dgm:prSet phldrT="[Text]" custT="1"/>
      <dgm:spPr/>
      <dgm:t>
        <a:bodyPr/>
        <a:lstStyle/>
        <a:p>
          <a:endParaRPr lang="ar-AE" sz="3200" b="1" dirty="0" smtClean="0"/>
        </a:p>
        <a:p>
          <a:r>
            <a:rPr lang="ar-AE" sz="3200" b="1" dirty="0" smtClean="0"/>
            <a:t>الشروط</a:t>
          </a:r>
          <a:endParaRPr lang="en-US" sz="2400" b="1" dirty="0"/>
        </a:p>
      </dgm:t>
    </dgm:pt>
    <dgm:pt modelId="{A2F3A6AE-B18A-4B71-A6A2-186ACBF9DF94}" type="parTrans" cxnId="{C0D9CF72-A287-49C4-A288-B91FE6B6C700}">
      <dgm:prSet custT="1"/>
      <dgm:spPr/>
      <dgm:t>
        <a:bodyPr/>
        <a:lstStyle/>
        <a:p>
          <a:endParaRPr lang="en-US" sz="2400"/>
        </a:p>
      </dgm:t>
    </dgm:pt>
    <dgm:pt modelId="{DB454BFB-6C13-4B99-AD3A-62D5DEB6CB9F}" type="sibTrans" cxnId="{C0D9CF72-A287-49C4-A288-B91FE6B6C700}">
      <dgm:prSet/>
      <dgm:spPr/>
      <dgm:t>
        <a:bodyPr/>
        <a:lstStyle/>
        <a:p>
          <a:endParaRPr lang="en-US" sz="2400"/>
        </a:p>
      </dgm:t>
    </dgm:pt>
    <dgm:pt modelId="{C3E00729-C456-4228-B84B-A65F68A375FC}">
      <dgm:prSet phldrT="[Text]" custT="1"/>
      <dgm:spPr/>
      <dgm:t>
        <a:bodyPr/>
        <a:lstStyle/>
        <a:p>
          <a:endParaRPr lang="ar-AE" sz="3000" b="1" dirty="0" smtClean="0"/>
        </a:p>
        <a:p>
          <a:r>
            <a:rPr lang="ar-AE" sz="3000" b="1" dirty="0" smtClean="0"/>
            <a:t>التطبيق العملي</a:t>
          </a:r>
          <a:endParaRPr lang="en-US" sz="3000" b="1" dirty="0"/>
        </a:p>
      </dgm:t>
    </dgm:pt>
    <dgm:pt modelId="{567A4A48-8792-4FCD-8C88-B49244037B77}" type="parTrans" cxnId="{E76DDD4D-3F8D-4F22-B0EB-7AA0B3D1BE2C}">
      <dgm:prSet custT="1"/>
      <dgm:spPr/>
      <dgm:t>
        <a:bodyPr/>
        <a:lstStyle/>
        <a:p>
          <a:endParaRPr lang="en-US" sz="2400"/>
        </a:p>
      </dgm:t>
    </dgm:pt>
    <dgm:pt modelId="{FC6B1F96-2FE9-43CF-B83A-B296F1AA3C8D}" type="sibTrans" cxnId="{E76DDD4D-3F8D-4F22-B0EB-7AA0B3D1BE2C}">
      <dgm:prSet/>
      <dgm:spPr/>
      <dgm:t>
        <a:bodyPr/>
        <a:lstStyle/>
        <a:p>
          <a:endParaRPr lang="en-US" sz="2400"/>
        </a:p>
      </dgm:t>
    </dgm:pt>
    <dgm:pt modelId="{AE76405E-BE31-43DD-8EF1-2F539D8A0298}">
      <dgm:prSet phldrT="[Text]" custT="1"/>
      <dgm:spPr/>
      <dgm:t>
        <a:bodyPr/>
        <a:lstStyle/>
        <a:p>
          <a:endParaRPr lang="ar-AE" sz="3000" b="1" dirty="0" smtClean="0"/>
        </a:p>
        <a:p>
          <a:r>
            <a:rPr lang="ar-AE" sz="3000" b="1" dirty="0" smtClean="0"/>
            <a:t>مراحل التصميم</a:t>
          </a:r>
          <a:endParaRPr lang="en-US" sz="3000" b="1" dirty="0"/>
        </a:p>
      </dgm:t>
    </dgm:pt>
    <dgm:pt modelId="{12C30B53-226F-4BFB-A6EC-388FABD5FADF}" type="sibTrans" cxnId="{782FF9E1-DCC2-41FA-A1DD-6D2FCDB933C5}">
      <dgm:prSet/>
      <dgm:spPr/>
      <dgm:t>
        <a:bodyPr/>
        <a:lstStyle/>
        <a:p>
          <a:endParaRPr lang="en-US" sz="2400"/>
        </a:p>
      </dgm:t>
    </dgm:pt>
    <dgm:pt modelId="{4ECDCB12-65C8-4E06-9F09-F3C7FCED8CEB}" type="parTrans" cxnId="{782FF9E1-DCC2-41FA-A1DD-6D2FCDB933C5}">
      <dgm:prSet custT="1"/>
      <dgm:spPr/>
      <dgm:t>
        <a:bodyPr/>
        <a:lstStyle/>
        <a:p>
          <a:endParaRPr lang="en-US" sz="2400"/>
        </a:p>
      </dgm:t>
    </dgm:pt>
    <dgm:pt modelId="{9DF48D83-2177-4589-8CA9-A0C72982B634}">
      <dgm:prSet phldrT="[Text]" custT="1"/>
      <dgm:spPr/>
      <dgm:t>
        <a:bodyPr/>
        <a:lstStyle/>
        <a:p>
          <a:endParaRPr lang="ar-AE" sz="3000" b="1" dirty="0" smtClean="0"/>
        </a:p>
        <a:p>
          <a:r>
            <a:rPr lang="ar-AE" sz="3000" b="1" dirty="0" smtClean="0"/>
            <a:t>المميزات والعيوب</a:t>
          </a:r>
          <a:endParaRPr lang="en-US" sz="3000" b="1" dirty="0"/>
        </a:p>
      </dgm:t>
    </dgm:pt>
    <dgm:pt modelId="{9DFEA21E-E5E9-4389-A5B7-2FCB7EAD3808}" type="parTrans" cxnId="{CDC4E1FC-5934-48C9-917B-0AB362686663}">
      <dgm:prSet/>
      <dgm:spPr/>
      <dgm:t>
        <a:bodyPr/>
        <a:lstStyle/>
        <a:p>
          <a:endParaRPr lang="en-US"/>
        </a:p>
      </dgm:t>
    </dgm:pt>
    <dgm:pt modelId="{3A322690-13F9-46BD-B2A7-8CBB4340EF27}" type="sibTrans" cxnId="{CDC4E1FC-5934-48C9-917B-0AB362686663}">
      <dgm:prSet/>
      <dgm:spPr/>
      <dgm:t>
        <a:bodyPr/>
        <a:lstStyle/>
        <a:p>
          <a:endParaRPr lang="en-US"/>
        </a:p>
      </dgm:t>
    </dgm:pt>
    <dgm:pt modelId="{4E1002F1-009A-449C-8A15-D1DB20AB28E6}" type="pres">
      <dgm:prSet presAssocID="{9F3FB2F7-CF1D-4911-AAA8-F09368B4E7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903E8-D94F-409E-9F09-19948C6F7542}" type="pres">
      <dgm:prSet presAssocID="{720D3773-2902-4D4D-8B99-83B669796CDA}" presName="centerShape" presStyleLbl="node0" presStyleIdx="0" presStyleCnt="1" custScaleX="152581" custScaleY="109047"/>
      <dgm:spPr/>
      <dgm:t>
        <a:bodyPr/>
        <a:lstStyle/>
        <a:p>
          <a:endParaRPr lang="en-US"/>
        </a:p>
      </dgm:t>
    </dgm:pt>
    <dgm:pt modelId="{E3858468-A389-43F2-9B6E-7196728C7185}" type="pres">
      <dgm:prSet presAssocID="{8650ECA9-B99E-408D-A3EA-017CB822388A}" presName="Name9" presStyleLbl="parChTrans1D2" presStyleIdx="0" presStyleCnt="5"/>
      <dgm:spPr/>
      <dgm:t>
        <a:bodyPr/>
        <a:lstStyle/>
        <a:p>
          <a:endParaRPr lang="en-US"/>
        </a:p>
      </dgm:t>
    </dgm:pt>
    <dgm:pt modelId="{E5EA67B5-7EB5-4483-A08F-C505DE965681}" type="pres">
      <dgm:prSet presAssocID="{8650ECA9-B99E-408D-A3EA-017CB822388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B78A7C2-C760-4FA5-B10E-4EB1C604024D}" type="pres">
      <dgm:prSet presAssocID="{D57689D8-F1AB-426B-A7B1-9F8BA3E64D7C}" presName="node" presStyleLbl="node1" presStyleIdx="0" presStyleCnt="5" custScaleX="106634" custScaleY="106634" custRadScaleRad="97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19B4B-ABDF-4C36-BA2E-CE2AC7231644}" type="pres">
      <dgm:prSet presAssocID="{9DFEA21E-E5E9-4389-A5B7-2FCB7EAD3808}" presName="Name9" presStyleLbl="parChTrans1D2" presStyleIdx="1" presStyleCnt="5"/>
      <dgm:spPr/>
      <dgm:t>
        <a:bodyPr/>
        <a:lstStyle/>
        <a:p>
          <a:endParaRPr lang="en-US"/>
        </a:p>
      </dgm:t>
    </dgm:pt>
    <dgm:pt modelId="{0D5E30D3-FF6C-4D95-A4F9-FDD652C294B1}" type="pres">
      <dgm:prSet presAssocID="{9DFEA21E-E5E9-4389-A5B7-2FCB7EAD380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F3A15A8-ED70-44AA-AAB4-AE9925C28DA3}" type="pres">
      <dgm:prSet presAssocID="{9DF48D83-2177-4589-8CA9-A0C72982B634}" presName="node" presStyleLbl="node1" presStyleIdx="1" presStyleCnt="5" custScaleX="108121" custScaleY="108121" custRadScaleRad="122107" custRadScaleInc="6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DA94D-A50A-401B-9209-B3CE652B8219}" type="pres">
      <dgm:prSet presAssocID="{4ECDCB12-65C8-4E06-9F09-F3C7FCED8CEB}" presName="Name9" presStyleLbl="parChTrans1D2" presStyleIdx="2" presStyleCnt="5"/>
      <dgm:spPr/>
      <dgm:t>
        <a:bodyPr/>
        <a:lstStyle/>
        <a:p>
          <a:endParaRPr lang="en-US"/>
        </a:p>
      </dgm:t>
    </dgm:pt>
    <dgm:pt modelId="{95DFE216-86C4-43DC-88C8-AC52A51796FD}" type="pres">
      <dgm:prSet presAssocID="{4ECDCB12-65C8-4E06-9F09-F3C7FCED8CE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FA07BEC-573C-441B-9FFB-5D669CFAAE28}" type="pres">
      <dgm:prSet presAssocID="{AE76405E-BE31-43DD-8EF1-2F539D8A0298}" presName="node" presStyleLbl="node1" presStyleIdx="2" presStyleCnt="5" custScaleX="106634" custScaleY="106634" custRadScaleRad="134666" custRadScaleInc="-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9EF49-413C-46D2-AE5B-9ADD7F669232}" type="pres">
      <dgm:prSet presAssocID="{A2F3A6AE-B18A-4B71-A6A2-186ACBF9DF94}" presName="Name9" presStyleLbl="parChTrans1D2" presStyleIdx="3" presStyleCnt="5"/>
      <dgm:spPr/>
      <dgm:t>
        <a:bodyPr/>
        <a:lstStyle/>
        <a:p>
          <a:endParaRPr lang="en-US"/>
        </a:p>
      </dgm:t>
    </dgm:pt>
    <dgm:pt modelId="{A090D231-2D79-4C28-83D7-28D2D3C1A020}" type="pres">
      <dgm:prSet presAssocID="{A2F3A6AE-B18A-4B71-A6A2-186ACBF9DF9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3083F1A-C930-42BA-8B91-02B4B323C976}" type="pres">
      <dgm:prSet presAssocID="{12044383-F2D9-4178-85A2-E38B32E448D7}" presName="node" presStyleLbl="node1" presStyleIdx="3" presStyleCnt="5" custScaleX="106634" custScaleY="106634" custRadScaleRad="104118" custRadScaleInc="17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E504F-0B69-4874-B279-E97942558E18}" type="pres">
      <dgm:prSet presAssocID="{567A4A48-8792-4FCD-8C88-B49244037B77}" presName="Name9" presStyleLbl="parChTrans1D2" presStyleIdx="4" presStyleCnt="5"/>
      <dgm:spPr/>
      <dgm:t>
        <a:bodyPr/>
        <a:lstStyle/>
        <a:p>
          <a:endParaRPr lang="en-US"/>
        </a:p>
      </dgm:t>
    </dgm:pt>
    <dgm:pt modelId="{75C9475E-324D-4225-A3BA-0FBAC49B42E0}" type="pres">
      <dgm:prSet presAssocID="{567A4A48-8792-4FCD-8C88-B49244037B7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3611C8D-427A-4D9A-A582-7E63FEC2DA70}" type="pres">
      <dgm:prSet presAssocID="{C3E00729-C456-4228-B84B-A65F68A375FC}" presName="node" presStyleLbl="node1" presStyleIdx="4" presStyleCnt="5" custScaleX="106634" custScaleY="106634" custRadScaleRad="120893" custRadScaleInc="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DA4750-4B2D-42BA-81E1-43B795190E94}" srcId="{720D3773-2902-4D4D-8B99-83B669796CDA}" destId="{D57689D8-F1AB-426B-A7B1-9F8BA3E64D7C}" srcOrd="0" destOrd="0" parTransId="{8650ECA9-B99E-408D-A3EA-017CB822388A}" sibTransId="{451AE94F-622F-4055-BE7B-50A2ACDA90D4}"/>
    <dgm:cxn modelId="{D6EDADD0-825E-4840-A5E9-AA5F14BF64FE}" type="presOf" srcId="{9DFEA21E-E5E9-4389-A5B7-2FCB7EAD3808}" destId="{FFE19B4B-ABDF-4C36-BA2E-CE2AC7231644}" srcOrd="0" destOrd="0" presId="urn:microsoft.com/office/officeart/2005/8/layout/radial1"/>
    <dgm:cxn modelId="{49921D67-7B98-4932-A5C4-1FEB59FCFA1C}" type="presOf" srcId="{8650ECA9-B99E-408D-A3EA-017CB822388A}" destId="{E3858468-A389-43F2-9B6E-7196728C7185}" srcOrd="0" destOrd="0" presId="urn:microsoft.com/office/officeart/2005/8/layout/radial1"/>
    <dgm:cxn modelId="{B6EE129B-D5FF-4EF2-8E02-02FDC64C8814}" type="presOf" srcId="{A2F3A6AE-B18A-4B71-A6A2-186ACBF9DF94}" destId="{A090D231-2D79-4C28-83D7-28D2D3C1A020}" srcOrd="1" destOrd="0" presId="urn:microsoft.com/office/officeart/2005/8/layout/radial1"/>
    <dgm:cxn modelId="{3A991CD5-8A49-4734-8C8C-9484ACFE7C7F}" srcId="{9F3FB2F7-CF1D-4911-AAA8-F09368B4E7DB}" destId="{720D3773-2902-4D4D-8B99-83B669796CDA}" srcOrd="0" destOrd="0" parTransId="{CFB88727-4C3B-42DD-B66D-15DB690C5708}" sibTransId="{48FA0BA7-27B8-4AC4-98BD-DF7BBFC080D4}"/>
    <dgm:cxn modelId="{204BA72A-4502-402A-8990-F960FA87D7B6}" type="presOf" srcId="{567A4A48-8792-4FCD-8C88-B49244037B77}" destId="{B57E504F-0B69-4874-B279-E97942558E18}" srcOrd="0" destOrd="0" presId="urn:microsoft.com/office/officeart/2005/8/layout/radial1"/>
    <dgm:cxn modelId="{D34180BE-9494-4EE0-B5DB-D18BCC5E7416}" type="presOf" srcId="{D57689D8-F1AB-426B-A7B1-9F8BA3E64D7C}" destId="{4B78A7C2-C760-4FA5-B10E-4EB1C604024D}" srcOrd="0" destOrd="0" presId="urn:microsoft.com/office/officeart/2005/8/layout/radial1"/>
    <dgm:cxn modelId="{F5694ECB-2340-4F63-ABE1-CF6AB43046E5}" type="presOf" srcId="{9DF48D83-2177-4589-8CA9-A0C72982B634}" destId="{7F3A15A8-ED70-44AA-AAB4-AE9925C28DA3}" srcOrd="0" destOrd="0" presId="urn:microsoft.com/office/officeart/2005/8/layout/radial1"/>
    <dgm:cxn modelId="{7A0877FC-37D1-44D8-B3C6-848E48C1DB97}" type="presOf" srcId="{720D3773-2902-4D4D-8B99-83B669796CDA}" destId="{8EB903E8-D94F-409E-9F09-19948C6F7542}" srcOrd="0" destOrd="0" presId="urn:microsoft.com/office/officeart/2005/8/layout/radial1"/>
    <dgm:cxn modelId="{B42F5744-1FB4-4CCA-95F1-63ECD9B865EC}" type="presOf" srcId="{4ECDCB12-65C8-4E06-9F09-F3C7FCED8CEB}" destId="{95DFE216-86C4-43DC-88C8-AC52A51796FD}" srcOrd="1" destOrd="0" presId="urn:microsoft.com/office/officeart/2005/8/layout/radial1"/>
    <dgm:cxn modelId="{CDC4E1FC-5934-48C9-917B-0AB362686663}" srcId="{720D3773-2902-4D4D-8B99-83B669796CDA}" destId="{9DF48D83-2177-4589-8CA9-A0C72982B634}" srcOrd="1" destOrd="0" parTransId="{9DFEA21E-E5E9-4389-A5B7-2FCB7EAD3808}" sibTransId="{3A322690-13F9-46BD-B2A7-8CBB4340EF27}"/>
    <dgm:cxn modelId="{C0D9CF72-A287-49C4-A288-B91FE6B6C700}" srcId="{720D3773-2902-4D4D-8B99-83B669796CDA}" destId="{12044383-F2D9-4178-85A2-E38B32E448D7}" srcOrd="3" destOrd="0" parTransId="{A2F3A6AE-B18A-4B71-A6A2-186ACBF9DF94}" sibTransId="{DB454BFB-6C13-4B99-AD3A-62D5DEB6CB9F}"/>
    <dgm:cxn modelId="{CBCE8714-63C5-412A-A897-82F8BD865883}" type="presOf" srcId="{8650ECA9-B99E-408D-A3EA-017CB822388A}" destId="{E5EA67B5-7EB5-4483-A08F-C505DE965681}" srcOrd="1" destOrd="0" presId="urn:microsoft.com/office/officeart/2005/8/layout/radial1"/>
    <dgm:cxn modelId="{3DC0E8A8-D74F-40A6-A52B-234953469503}" type="presOf" srcId="{567A4A48-8792-4FCD-8C88-B49244037B77}" destId="{75C9475E-324D-4225-A3BA-0FBAC49B42E0}" srcOrd="1" destOrd="0" presId="urn:microsoft.com/office/officeart/2005/8/layout/radial1"/>
    <dgm:cxn modelId="{E76DDD4D-3F8D-4F22-B0EB-7AA0B3D1BE2C}" srcId="{720D3773-2902-4D4D-8B99-83B669796CDA}" destId="{C3E00729-C456-4228-B84B-A65F68A375FC}" srcOrd="4" destOrd="0" parTransId="{567A4A48-8792-4FCD-8C88-B49244037B77}" sibTransId="{FC6B1F96-2FE9-43CF-B83A-B296F1AA3C8D}"/>
    <dgm:cxn modelId="{61BB5002-3382-4A22-B2AA-7BF7EC1CC958}" type="presOf" srcId="{9DFEA21E-E5E9-4389-A5B7-2FCB7EAD3808}" destId="{0D5E30D3-FF6C-4D95-A4F9-FDD652C294B1}" srcOrd="1" destOrd="0" presId="urn:microsoft.com/office/officeart/2005/8/layout/radial1"/>
    <dgm:cxn modelId="{782FF9E1-DCC2-41FA-A1DD-6D2FCDB933C5}" srcId="{720D3773-2902-4D4D-8B99-83B669796CDA}" destId="{AE76405E-BE31-43DD-8EF1-2F539D8A0298}" srcOrd="2" destOrd="0" parTransId="{4ECDCB12-65C8-4E06-9F09-F3C7FCED8CEB}" sibTransId="{12C30B53-226F-4BFB-A6EC-388FABD5FADF}"/>
    <dgm:cxn modelId="{76159EB0-A093-47ED-85F7-8D65C9A7B824}" type="presOf" srcId="{4ECDCB12-65C8-4E06-9F09-F3C7FCED8CEB}" destId="{0FBDA94D-A50A-401B-9209-B3CE652B8219}" srcOrd="0" destOrd="0" presId="urn:microsoft.com/office/officeart/2005/8/layout/radial1"/>
    <dgm:cxn modelId="{9835D27E-A5CD-41CD-84F2-69A2D14F1E22}" type="presOf" srcId="{12044383-F2D9-4178-85A2-E38B32E448D7}" destId="{F3083F1A-C930-42BA-8B91-02B4B323C976}" srcOrd="0" destOrd="0" presId="urn:microsoft.com/office/officeart/2005/8/layout/radial1"/>
    <dgm:cxn modelId="{1FBF5AAD-BD6D-43EA-BAD6-343D029776C5}" type="presOf" srcId="{A2F3A6AE-B18A-4B71-A6A2-186ACBF9DF94}" destId="{DB49EF49-413C-46D2-AE5B-9ADD7F669232}" srcOrd="0" destOrd="0" presId="urn:microsoft.com/office/officeart/2005/8/layout/radial1"/>
    <dgm:cxn modelId="{E44AF374-A129-48E1-AE17-FDE3C7F1570A}" type="presOf" srcId="{AE76405E-BE31-43DD-8EF1-2F539D8A0298}" destId="{1FA07BEC-573C-441B-9FFB-5D669CFAAE28}" srcOrd="0" destOrd="0" presId="urn:microsoft.com/office/officeart/2005/8/layout/radial1"/>
    <dgm:cxn modelId="{69E754D3-C819-4CA4-B6F3-44D7C49CC425}" type="presOf" srcId="{9F3FB2F7-CF1D-4911-AAA8-F09368B4E7DB}" destId="{4E1002F1-009A-449C-8A15-D1DB20AB28E6}" srcOrd="0" destOrd="0" presId="urn:microsoft.com/office/officeart/2005/8/layout/radial1"/>
    <dgm:cxn modelId="{ED249F86-2509-4535-BE0A-CFF4DD5EE2C4}" type="presOf" srcId="{C3E00729-C456-4228-B84B-A65F68A375FC}" destId="{83611C8D-427A-4D9A-A582-7E63FEC2DA70}" srcOrd="0" destOrd="0" presId="urn:microsoft.com/office/officeart/2005/8/layout/radial1"/>
    <dgm:cxn modelId="{E1285CE6-09A9-47AE-93E2-5CF12CC5F4E5}" type="presParOf" srcId="{4E1002F1-009A-449C-8A15-D1DB20AB28E6}" destId="{8EB903E8-D94F-409E-9F09-19948C6F7542}" srcOrd="0" destOrd="0" presId="urn:microsoft.com/office/officeart/2005/8/layout/radial1"/>
    <dgm:cxn modelId="{8AF770D7-2DC4-44BA-8844-C18182225929}" type="presParOf" srcId="{4E1002F1-009A-449C-8A15-D1DB20AB28E6}" destId="{E3858468-A389-43F2-9B6E-7196728C7185}" srcOrd="1" destOrd="0" presId="urn:microsoft.com/office/officeart/2005/8/layout/radial1"/>
    <dgm:cxn modelId="{D6640266-E938-4247-8643-7B23052509C7}" type="presParOf" srcId="{E3858468-A389-43F2-9B6E-7196728C7185}" destId="{E5EA67B5-7EB5-4483-A08F-C505DE965681}" srcOrd="0" destOrd="0" presId="urn:microsoft.com/office/officeart/2005/8/layout/radial1"/>
    <dgm:cxn modelId="{EA16AB9B-1115-4331-9853-171872EA2A68}" type="presParOf" srcId="{4E1002F1-009A-449C-8A15-D1DB20AB28E6}" destId="{4B78A7C2-C760-4FA5-B10E-4EB1C604024D}" srcOrd="2" destOrd="0" presId="urn:microsoft.com/office/officeart/2005/8/layout/radial1"/>
    <dgm:cxn modelId="{05BD627B-AE4B-438C-AE4C-969876E8FFBE}" type="presParOf" srcId="{4E1002F1-009A-449C-8A15-D1DB20AB28E6}" destId="{FFE19B4B-ABDF-4C36-BA2E-CE2AC7231644}" srcOrd="3" destOrd="0" presId="urn:microsoft.com/office/officeart/2005/8/layout/radial1"/>
    <dgm:cxn modelId="{B4C3CE6B-CF9B-4C46-B00A-3F524FF2C73B}" type="presParOf" srcId="{FFE19B4B-ABDF-4C36-BA2E-CE2AC7231644}" destId="{0D5E30D3-FF6C-4D95-A4F9-FDD652C294B1}" srcOrd="0" destOrd="0" presId="urn:microsoft.com/office/officeart/2005/8/layout/radial1"/>
    <dgm:cxn modelId="{44F5FDF4-84F8-4B4E-B2A9-583593367DBD}" type="presParOf" srcId="{4E1002F1-009A-449C-8A15-D1DB20AB28E6}" destId="{7F3A15A8-ED70-44AA-AAB4-AE9925C28DA3}" srcOrd="4" destOrd="0" presId="urn:microsoft.com/office/officeart/2005/8/layout/radial1"/>
    <dgm:cxn modelId="{64B4123E-29FB-4B98-970E-480F21AE8BBC}" type="presParOf" srcId="{4E1002F1-009A-449C-8A15-D1DB20AB28E6}" destId="{0FBDA94D-A50A-401B-9209-B3CE652B8219}" srcOrd="5" destOrd="0" presId="urn:microsoft.com/office/officeart/2005/8/layout/radial1"/>
    <dgm:cxn modelId="{3F9AB226-19C6-499F-B264-65AFD30F5425}" type="presParOf" srcId="{0FBDA94D-A50A-401B-9209-B3CE652B8219}" destId="{95DFE216-86C4-43DC-88C8-AC52A51796FD}" srcOrd="0" destOrd="0" presId="urn:microsoft.com/office/officeart/2005/8/layout/radial1"/>
    <dgm:cxn modelId="{D0265B54-741A-4044-94FE-DD9CEA1037ED}" type="presParOf" srcId="{4E1002F1-009A-449C-8A15-D1DB20AB28E6}" destId="{1FA07BEC-573C-441B-9FFB-5D669CFAAE28}" srcOrd="6" destOrd="0" presId="urn:microsoft.com/office/officeart/2005/8/layout/radial1"/>
    <dgm:cxn modelId="{B87DDBB9-3B5E-413A-9316-B2B9059488B8}" type="presParOf" srcId="{4E1002F1-009A-449C-8A15-D1DB20AB28E6}" destId="{DB49EF49-413C-46D2-AE5B-9ADD7F669232}" srcOrd="7" destOrd="0" presId="urn:microsoft.com/office/officeart/2005/8/layout/radial1"/>
    <dgm:cxn modelId="{1FCA2D7B-0773-4FC7-A822-44232B400EA9}" type="presParOf" srcId="{DB49EF49-413C-46D2-AE5B-9ADD7F669232}" destId="{A090D231-2D79-4C28-83D7-28D2D3C1A020}" srcOrd="0" destOrd="0" presId="urn:microsoft.com/office/officeart/2005/8/layout/radial1"/>
    <dgm:cxn modelId="{029BA7BD-A1F4-48EA-B473-D250B6EE635F}" type="presParOf" srcId="{4E1002F1-009A-449C-8A15-D1DB20AB28E6}" destId="{F3083F1A-C930-42BA-8B91-02B4B323C976}" srcOrd="8" destOrd="0" presId="urn:microsoft.com/office/officeart/2005/8/layout/radial1"/>
    <dgm:cxn modelId="{512341B6-9357-4C2B-B7F2-A00C211A7FBA}" type="presParOf" srcId="{4E1002F1-009A-449C-8A15-D1DB20AB28E6}" destId="{B57E504F-0B69-4874-B279-E97942558E18}" srcOrd="9" destOrd="0" presId="urn:microsoft.com/office/officeart/2005/8/layout/radial1"/>
    <dgm:cxn modelId="{230AEDFF-696F-4CAA-ACBF-D3E558B38244}" type="presParOf" srcId="{B57E504F-0B69-4874-B279-E97942558E18}" destId="{75C9475E-324D-4225-A3BA-0FBAC49B42E0}" srcOrd="0" destOrd="0" presId="urn:microsoft.com/office/officeart/2005/8/layout/radial1"/>
    <dgm:cxn modelId="{907AB7E7-F2AE-4A9E-A8A0-9854D5878DA1}" type="presParOf" srcId="{4E1002F1-009A-449C-8A15-D1DB20AB28E6}" destId="{83611C8D-427A-4D9A-A582-7E63FEC2DA7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903E8-D94F-409E-9F09-19948C6F7542}">
      <dsp:nvSpPr>
        <dsp:cNvPr id="0" name=""/>
        <dsp:cNvSpPr/>
      </dsp:nvSpPr>
      <dsp:spPr>
        <a:xfrm>
          <a:off x="3289495" y="2059876"/>
          <a:ext cx="2476741" cy="17700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4400" b="1" kern="1200" dirty="0" smtClean="0"/>
            <a:t>المحاور</a:t>
          </a:r>
          <a:endParaRPr lang="en-US" sz="4400" b="1" kern="1200" dirty="0"/>
        </a:p>
      </dsp:txBody>
      <dsp:txXfrm>
        <a:off x="3652205" y="2319099"/>
        <a:ext cx="1751321" cy="1251638"/>
      </dsp:txXfrm>
    </dsp:sp>
    <dsp:sp modelId="{E3858468-A389-43F2-9B6E-7196728C7185}">
      <dsp:nvSpPr>
        <dsp:cNvPr id="0" name=""/>
        <dsp:cNvSpPr/>
      </dsp:nvSpPr>
      <dsp:spPr>
        <a:xfrm rot="16200000">
          <a:off x="4369694" y="1885594"/>
          <a:ext cx="316342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316342" y="1611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519957" y="1893797"/>
        <a:ext cx="15817" cy="15817"/>
      </dsp:txXfrm>
    </dsp:sp>
    <dsp:sp modelId="{4B78A7C2-C760-4FA5-B10E-4EB1C604024D}">
      <dsp:nvSpPr>
        <dsp:cNvPr id="0" name=""/>
        <dsp:cNvSpPr/>
      </dsp:nvSpPr>
      <dsp:spPr>
        <a:xfrm>
          <a:off x="3662407" y="12619"/>
          <a:ext cx="1730915" cy="17309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500" b="1" kern="1200" dirty="0" smtClean="0"/>
            <a:t>الأهداف</a:t>
          </a:r>
          <a:endParaRPr lang="en-US" sz="3500" b="1" kern="1200" dirty="0"/>
        </a:p>
      </dsp:txBody>
      <dsp:txXfrm>
        <a:off x="3915894" y="266106"/>
        <a:ext cx="1223941" cy="1223941"/>
      </dsp:txXfrm>
    </dsp:sp>
    <dsp:sp modelId="{FFE19B4B-ABDF-4C36-BA2E-CE2AC7231644}">
      <dsp:nvSpPr>
        <dsp:cNvPr id="0" name=""/>
        <dsp:cNvSpPr/>
      </dsp:nvSpPr>
      <dsp:spPr>
        <a:xfrm rot="20660292">
          <a:off x="5671332" y="2537478"/>
          <a:ext cx="504608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504608" y="1611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11021" y="2540973"/>
        <a:ext cx="25230" cy="25230"/>
      </dsp:txXfrm>
    </dsp:sp>
    <dsp:sp modelId="{7F3A15A8-ED70-44AA-AAB4-AE9925C28DA3}">
      <dsp:nvSpPr>
        <dsp:cNvPr id="0" name=""/>
        <dsp:cNvSpPr/>
      </dsp:nvSpPr>
      <dsp:spPr>
        <a:xfrm>
          <a:off x="6133992" y="1371055"/>
          <a:ext cx="1755052" cy="1755052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3000" b="1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000" b="1" kern="1200" dirty="0" smtClean="0"/>
            <a:t>المميزات والعيوب</a:t>
          </a:r>
          <a:endParaRPr lang="en-US" sz="3000" b="1" kern="1200" dirty="0"/>
        </a:p>
      </dsp:txBody>
      <dsp:txXfrm>
        <a:off x="6391013" y="1628076"/>
        <a:ext cx="1241010" cy="1241010"/>
      </dsp:txXfrm>
    </dsp:sp>
    <dsp:sp modelId="{0FBDA94D-A50A-401B-9209-B3CE652B8219}">
      <dsp:nvSpPr>
        <dsp:cNvPr id="0" name=""/>
        <dsp:cNvSpPr/>
      </dsp:nvSpPr>
      <dsp:spPr>
        <a:xfrm rot="2725547">
          <a:off x="5163640" y="3836874"/>
          <a:ext cx="517789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517789" y="1611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409590" y="3840040"/>
        <a:ext cx="25889" cy="25889"/>
      </dsp:txXfrm>
    </dsp:sp>
    <dsp:sp modelId="{1FA07BEC-573C-441B-9FFB-5D669CFAAE28}">
      <dsp:nvSpPr>
        <dsp:cNvPr id="0" name=""/>
        <dsp:cNvSpPr/>
      </dsp:nvSpPr>
      <dsp:spPr>
        <a:xfrm>
          <a:off x="5346184" y="3788451"/>
          <a:ext cx="1730915" cy="1730915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3000" b="1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000" b="1" kern="1200" dirty="0" smtClean="0"/>
            <a:t>مراحل التصميم</a:t>
          </a:r>
          <a:endParaRPr lang="en-US" sz="3000" b="1" kern="1200" dirty="0"/>
        </a:p>
      </dsp:txBody>
      <dsp:txXfrm>
        <a:off x="5599671" y="4041938"/>
        <a:ext cx="1223941" cy="1223941"/>
      </dsp:txXfrm>
    </dsp:sp>
    <dsp:sp modelId="{DB49EF49-413C-46D2-AE5B-9ADD7F669232}">
      <dsp:nvSpPr>
        <dsp:cNvPr id="0" name=""/>
        <dsp:cNvSpPr/>
      </dsp:nvSpPr>
      <dsp:spPr>
        <a:xfrm rot="7937222">
          <a:off x="3576190" y="3793254"/>
          <a:ext cx="330892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330892" y="1611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733364" y="3801093"/>
        <a:ext cx="16544" cy="16544"/>
      </dsp:txXfrm>
    </dsp:sp>
    <dsp:sp modelId="{F3083F1A-C930-42BA-8B91-02B4B323C976}">
      <dsp:nvSpPr>
        <dsp:cNvPr id="0" name=""/>
        <dsp:cNvSpPr/>
      </dsp:nvSpPr>
      <dsp:spPr>
        <a:xfrm>
          <a:off x="2182540" y="3706553"/>
          <a:ext cx="1730915" cy="1730915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b="1" kern="1200" dirty="0" smtClean="0"/>
            <a:t>الشروط</a:t>
          </a:r>
          <a:endParaRPr lang="en-US" sz="2400" b="1" kern="1200" dirty="0"/>
        </a:p>
      </dsp:txBody>
      <dsp:txXfrm>
        <a:off x="2436027" y="3960040"/>
        <a:ext cx="1223941" cy="1223941"/>
      </dsp:txXfrm>
    </dsp:sp>
    <dsp:sp modelId="{B57E504F-0B69-4874-B279-E97942558E18}">
      <dsp:nvSpPr>
        <dsp:cNvPr id="0" name=""/>
        <dsp:cNvSpPr/>
      </dsp:nvSpPr>
      <dsp:spPr>
        <a:xfrm rot="11899505">
          <a:off x="2912366" y="2477330"/>
          <a:ext cx="504715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504715" y="1611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152106" y="2480823"/>
        <a:ext cx="25235" cy="25235"/>
      </dsp:txXfrm>
    </dsp:sp>
    <dsp:sp modelId="{83611C8D-427A-4D9A-A582-7E63FEC2DA70}">
      <dsp:nvSpPr>
        <dsp:cNvPr id="0" name=""/>
        <dsp:cNvSpPr/>
      </dsp:nvSpPr>
      <dsp:spPr>
        <a:xfrm>
          <a:off x="1238137" y="1276532"/>
          <a:ext cx="1730915" cy="1730915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3000" b="1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000" b="1" kern="1200" dirty="0" smtClean="0"/>
            <a:t>التطبيق العملي</a:t>
          </a:r>
          <a:endParaRPr lang="en-US" sz="3000" b="1" kern="1200" dirty="0"/>
        </a:p>
      </dsp:txBody>
      <dsp:txXfrm>
        <a:off x="1491624" y="1530019"/>
        <a:ext cx="1223941" cy="1223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E4A32-3692-4B0A-A21D-DA74BD382DE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70353-9798-4349-9CDC-6F1B2655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77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71341-05B3-4DCC-ABB2-E652AF3CC008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368A2-FCB0-4D8C-8D11-B9A19F98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231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7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0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DC3-DFF5-4BA7-8B25-545792974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9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DC3-DFF5-4BA7-8B25-545792974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2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DC3-DFF5-4BA7-8B25-545792974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8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DC3-DFF5-4BA7-8B25-545792974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3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DC3-DFF5-4BA7-8B25-545792974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1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DC3-DFF5-4BA7-8B25-545792974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5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DC3-DFF5-4BA7-8B25-545792974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0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DC3-DFF5-4BA7-8B25-545792974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2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440159" y="6331390"/>
            <a:ext cx="22749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مقدم الورشة: منى بيومى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7979" y="6377557"/>
            <a:ext cx="37721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18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الاختبارات الالكترونية</a:t>
            </a:r>
            <a:r>
              <a:rPr lang="ar-AE" sz="1800" b="1" cap="none" spc="50" baseline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18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باستخدام نماذج جوجل</a:t>
            </a:r>
            <a:endParaRPr lang="en-US" sz="18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84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DC3-DFF5-4BA7-8B25-545792974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8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DC3-DFF5-4BA7-8B25-545792974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9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24DC3-DFF5-4BA7-8B25-545792974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7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goo.gl/forms/J4VgJA7aZy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google.com/drive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instagram.com/monabayoumy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6142" y="3906054"/>
            <a:ext cx="7860836" cy="2796634"/>
            <a:chOff x="166142" y="4041513"/>
            <a:chExt cx="7860836" cy="2435487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166142" y="4041513"/>
              <a:ext cx="1738860" cy="835288"/>
            </a:xfrm>
            <a:prstGeom prst="wedgeRoundRectCallout">
              <a:avLst>
                <a:gd name="adj1" fmla="val 96512"/>
                <a:gd name="adj2" fmla="val 60666"/>
                <a:gd name="adj3" fmla="val 16667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elearning.iugaza.edu.ps/images/slider/134917578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419600"/>
              <a:ext cx="574097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06" y="4117713"/>
              <a:ext cx="1421794" cy="75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63539" y="0"/>
            <a:ext cx="822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الاختبارات الالكترونية</a:t>
            </a:r>
          </a:p>
          <a:p>
            <a:pPr algn="ctr"/>
            <a:r>
              <a:rPr lang="ar-A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باستخدام نماذج جوجل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1040" y="1977479"/>
            <a:ext cx="29049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تقديم الورشة: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7722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8000" b="1" i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منى بيومى</a:t>
            </a:r>
          </a:p>
        </p:txBody>
      </p:sp>
      <p:sp>
        <p:nvSpPr>
          <p:cNvPr id="10" name="Oval 9"/>
          <p:cNvSpPr/>
          <p:nvPr/>
        </p:nvSpPr>
        <p:spPr>
          <a:xfrm>
            <a:off x="8346276" y="6260892"/>
            <a:ext cx="457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1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764942" y="3172361"/>
            <a:ext cx="72266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8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 السبت 18/4/2015 </a:t>
            </a:r>
          </a:p>
        </p:txBody>
      </p:sp>
    </p:spTree>
    <p:extLst>
      <p:ext uri="{BB962C8B-B14F-4D97-AF65-F5344CB8AC3E}">
        <p14:creationId xmlns:p14="http://schemas.microsoft.com/office/powerpoint/2010/main" val="14498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"/>
            <a:ext cx="9144000" cy="6324599"/>
            <a:chOff x="0" y="0"/>
            <a:chExt cx="9144000" cy="6324599"/>
          </a:xfrm>
        </p:grpSpPr>
        <p:pic>
          <p:nvPicPr>
            <p:cNvPr id="3076" name="Picture 4" descr="http://i.ytimg.com/vi/uWy3IEwdY10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3" t="3853" r="10000" b="3000"/>
            <a:stretch/>
          </p:blipFill>
          <p:spPr bwMode="auto">
            <a:xfrm>
              <a:off x="0" y="0"/>
              <a:ext cx="9144000" cy="632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7010400" y="2971800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/>
                <a:t>1</a:t>
              </a:r>
              <a:endParaRPr lang="en-US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4381500" y="2971800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/>
                <a:t>5</a:t>
              </a:r>
              <a:endParaRPr lang="en-US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3962400" y="4495800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/>
                <a:t>4</a:t>
              </a:r>
              <a:endParaRPr lang="en-US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410200" y="5181600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/>
                <a:t>3</a:t>
              </a:r>
              <a:endParaRPr lang="en-US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10400" y="4495800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b="1" dirty="0"/>
                <a:t>2</a:t>
              </a:r>
              <a:endParaRPr lang="en-US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486400" y="1981199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/>
                <a:t>6</a:t>
              </a:r>
              <a:endParaRPr lang="en-US" b="1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4381500" y="6248400"/>
            <a:ext cx="7239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10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337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758857"/>
            <a:ext cx="7975965" cy="31085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buAutoNum type="arabicParenR"/>
            </a:pPr>
            <a:r>
              <a:rPr lang="ar-AE" sz="2800" b="1" dirty="0" smtClean="0"/>
              <a:t>أن يكون لديك حساب فى جوجل (</a:t>
            </a:r>
            <a:r>
              <a:rPr lang="en-US" sz="2800" b="1" dirty="0" err="1" smtClean="0">
                <a:solidFill>
                  <a:srgbClr val="FF0000"/>
                </a:solidFill>
              </a:rPr>
              <a:t>gmail</a:t>
            </a:r>
            <a:r>
              <a:rPr lang="ar-AE" sz="2800" b="1" dirty="0" smtClean="0"/>
              <a:t>)</a:t>
            </a:r>
          </a:p>
          <a:p>
            <a:pPr marL="342900" indent="-342900" algn="r" rtl="1">
              <a:buAutoNum type="arabicParenR"/>
            </a:pPr>
            <a:r>
              <a:rPr lang="ar-AE" sz="2800" b="1" dirty="0" smtClean="0"/>
              <a:t>الدخول إلى جوجل درايف من خلال حسابك فى جوجل</a:t>
            </a:r>
          </a:p>
          <a:p>
            <a:pPr marL="342900" indent="-342900" algn="r" rtl="1">
              <a:buAutoNum type="arabicParenR"/>
            </a:pPr>
            <a:r>
              <a:rPr lang="ar-AE" sz="2800" b="1" dirty="0" smtClean="0"/>
              <a:t>إنشاء الامتحان باستخدام </a:t>
            </a:r>
            <a:r>
              <a:rPr lang="en-US" sz="2800" b="1" dirty="0" smtClean="0">
                <a:solidFill>
                  <a:srgbClr val="FF0000"/>
                </a:solidFill>
              </a:rPr>
              <a:t>google forms </a:t>
            </a:r>
            <a:r>
              <a:rPr lang="ar-AE" sz="2800" b="1" dirty="0" smtClean="0">
                <a:solidFill>
                  <a:srgbClr val="FF0000"/>
                </a:solidFill>
              </a:rPr>
              <a:t> (النموذج)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900" indent="-342900" algn="r" rtl="1">
              <a:buAutoNum type="arabicParenR"/>
            </a:pPr>
            <a:r>
              <a:rPr lang="ar-AE" sz="2800" b="1" dirty="0" smtClean="0"/>
              <a:t>نشر النموذج للطلاب </a:t>
            </a:r>
          </a:p>
          <a:p>
            <a:pPr marL="342900" indent="-342900" algn="r" rtl="1">
              <a:buAutoNum type="arabicParenR"/>
            </a:pPr>
            <a:r>
              <a:rPr lang="ar-AE" sz="2800" b="1" dirty="0" smtClean="0"/>
              <a:t>استقبال إجابات الطلاب</a:t>
            </a:r>
          </a:p>
          <a:p>
            <a:pPr marL="342900" indent="-342900" algn="r" rtl="1">
              <a:buAutoNum type="arabicParenR"/>
            </a:pPr>
            <a:r>
              <a:rPr lang="ar-AE" sz="2800" b="1" dirty="0" smtClean="0"/>
              <a:t>تصحيح الاجابات الكترونيا من خلال إضافة اسكربت وهو</a:t>
            </a:r>
          </a:p>
          <a:p>
            <a:pPr algn="ctr" rtl="1"/>
            <a:r>
              <a:rPr lang="ar-AE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flubaroo</a:t>
            </a:r>
            <a:r>
              <a:rPr lang="ar-AE" sz="2800" b="1" dirty="0" smtClean="0">
                <a:solidFill>
                  <a:srgbClr val="FF0000"/>
                </a:solidFill>
              </a:rPr>
              <a:t>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16061" r="25822" b="16129"/>
          <a:stretch/>
        </p:blipFill>
        <p:spPr bwMode="auto">
          <a:xfrm>
            <a:off x="374073" y="3525981"/>
            <a:ext cx="1614055" cy="120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2195" y="0"/>
            <a:ext cx="8052205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شروط إعداد الاختبار الالكترونى</a:t>
            </a:r>
          </a:p>
          <a:p>
            <a:pPr algn="ctr"/>
            <a:r>
              <a:rPr lang="ar-AE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بواسطة جوجل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4343401" y="62484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11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475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edugeeks.in/wp-content/uploads/2013/09/Cartoon_Computer1-300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8"/>
          <a:stretch/>
        </p:blipFill>
        <p:spPr bwMode="auto">
          <a:xfrm>
            <a:off x="1371600" y="1905000"/>
            <a:ext cx="6019800" cy="39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457200"/>
            <a:ext cx="55098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التطبيق العملي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381501" y="6248400"/>
            <a:ext cx="7239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12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616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258" y="381000"/>
            <a:ext cx="66784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كيفية إنشاء حساب فى جوجل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Gmail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2434" r="3279" b="6275"/>
          <a:stretch/>
        </p:blipFill>
        <p:spPr bwMode="auto">
          <a:xfrm>
            <a:off x="2368445" y="2286000"/>
            <a:ext cx="4482059" cy="3275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343400" y="62484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13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12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4196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14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849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4196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055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r="27763"/>
          <a:stretch/>
        </p:blipFill>
        <p:spPr bwMode="auto">
          <a:xfrm>
            <a:off x="0" y="0"/>
            <a:ext cx="91440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4196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16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332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495800" y="63246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17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372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648200" y="62484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1</a:t>
            </a:r>
            <a:r>
              <a:rPr lang="en-US" sz="2000" b="1" dirty="0" smtClean="0"/>
              <a:t>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714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648200" y="63246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19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919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7373" r="1475" b="9843"/>
          <a:stretch/>
        </p:blipFill>
        <p:spPr>
          <a:xfrm>
            <a:off x="0" y="1"/>
            <a:ext cx="9009089" cy="60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02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648200" y="63246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20</a:t>
            </a:r>
            <a:endParaRPr lang="en-US" sz="2000" b="1" dirty="0"/>
          </a:p>
        </p:txBody>
      </p:sp>
      <p:sp>
        <p:nvSpPr>
          <p:cNvPr id="4" name="Right Arrow 3"/>
          <p:cNvSpPr/>
          <p:nvPr/>
        </p:nvSpPr>
        <p:spPr>
          <a:xfrm rot="19128248">
            <a:off x="2535795" y="3955554"/>
            <a:ext cx="1827936" cy="62526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6482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21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619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741" y="381000"/>
            <a:ext cx="75055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إعداد الاختبار الالكترونى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25085"/>
            <a:ext cx="4987064" cy="401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6482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22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85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6482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23</a:t>
            </a:r>
            <a:endParaRPr lang="en-US" sz="2000" b="1" dirty="0"/>
          </a:p>
        </p:txBody>
      </p:sp>
      <p:sp>
        <p:nvSpPr>
          <p:cNvPr id="4" name="Right Arrow 3"/>
          <p:cNvSpPr/>
          <p:nvPr/>
        </p:nvSpPr>
        <p:spPr>
          <a:xfrm rot="19128248">
            <a:off x="125823" y="4031754"/>
            <a:ext cx="1827936" cy="62526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" y="0"/>
            <a:ext cx="913275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6482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24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324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083215"/>
            <a:chOff x="0" y="685800"/>
            <a:chExt cx="9144000" cy="5410200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9144000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Callout 2"/>
            <p:cNvSpPr/>
            <p:nvPr/>
          </p:nvSpPr>
          <p:spPr>
            <a:xfrm>
              <a:off x="7599218" y="1636133"/>
              <a:ext cx="457200" cy="440751"/>
            </a:xfrm>
            <a:prstGeom prst="wedgeEllipseCallout">
              <a:avLst>
                <a:gd name="adj1" fmla="val 77190"/>
                <a:gd name="adj2" fmla="val 9966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1</a:t>
              </a:r>
              <a:endParaRPr lang="en-US" sz="1400" b="1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7599218" y="4648200"/>
              <a:ext cx="457200" cy="440751"/>
            </a:xfrm>
            <a:prstGeom prst="wedgeEllipseCallout">
              <a:avLst>
                <a:gd name="adj1" fmla="val 122645"/>
                <a:gd name="adj2" fmla="val -12351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2</a:t>
              </a:r>
              <a:endParaRPr lang="en-US" sz="1400" b="1" dirty="0"/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4523509" y="4038600"/>
              <a:ext cx="457200" cy="440751"/>
            </a:xfrm>
            <a:prstGeom prst="wedgeEllipseCallout">
              <a:avLst>
                <a:gd name="adj1" fmla="val 322645"/>
                <a:gd name="adj2" fmla="val 3365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3</a:t>
              </a:r>
              <a:endParaRPr lang="en-US" sz="1400" b="1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46482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25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308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1"/>
            <a:ext cx="9157854" cy="6248400"/>
            <a:chOff x="1" y="27708"/>
            <a:chExt cx="9157854" cy="683029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7708"/>
              <a:ext cx="9157854" cy="683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Callout 3"/>
            <p:cNvSpPr/>
            <p:nvPr/>
          </p:nvSpPr>
          <p:spPr>
            <a:xfrm>
              <a:off x="6858000" y="1555172"/>
              <a:ext cx="2147455" cy="730827"/>
            </a:xfrm>
            <a:prstGeom prst="wedgeEllipseCallout">
              <a:avLst>
                <a:gd name="adj1" fmla="val -63373"/>
                <a:gd name="adj2" fmla="val 24284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لاظهار مدى تقدم الطالب فى الأجابة على الأسئلة</a:t>
              </a:r>
              <a:endParaRPr lang="en-US" sz="1400" b="1" dirty="0"/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7252854" y="2438400"/>
              <a:ext cx="1752601" cy="761999"/>
            </a:xfrm>
            <a:prstGeom prst="wedgeEllipseCallout">
              <a:avLst>
                <a:gd name="adj1" fmla="val -87236"/>
                <a:gd name="adj2" fmla="val -6444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السماح بالاجابة على الامتحان اكثر من مرة</a:t>
              </a:r>
              <a:endParaRPr lang="en-US" sz="1400" b="1" dirty="0"/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1066800" y="1920585"/>
              <a:ext cx="2971800" cy="916131"/>
            </a:xfrm>
            <a:prstGeom prst="wedgeEllipseCallout">
              <a:avLst>
                <a:gd name="adj1" fmla="val 102205"/>
                <a:gd name="adj2" fmla="val 1552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لاظهار ترتيب مختلف للاسئلة من طالب لاخر وفى كل مرة يدخل فيها الطالب للامتحان</a:t>
              </a:r>
              <a:endParaRPr lang="en-US" sz="1400" b="1" dirty="0"/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2292927" y="3063586"/>
              <a:ext cx="1752600" cy="730827"/>
            </a:xfrm>
            <a:prstGeom prst="wedgeEllipseCallout">
              <a:avLst>
                <a:gd name="adj1" fmla="val 140432"/>
                <a:gd name="adj2" fmla="val -567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كتابةعنوان الاختبار</a:t>
              </a:r>
              <a:endParaRPr lang="en-US" sz="1400" b="1" dirty="0"/>
            </a:p>
          </p:txBody>
        </p:sp>
        <p:sp>
          <p:nvSpPr>
            <p:cNvPr id="8" name="Oval Callout 7"/>
            <p:cNvSpPr/>
            <p:nvPr/>
          </p:nvSpPr>
          <p:spPr>
            <a:xfrm>
              <a:off x="7585363" y="3276599"/>
              <a:ext cx="1253837" cy="762001"/>
            </a:xfrm>
            <a:prstGeom prst="wedgeEllipseCallout">
              <a:avLst>
                <a:gd name="adj1" fmla="val -74426"/>
                <a:gd name="adj2" fmla="val 18739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كتابة وصف أو تنبيه للطالب</a:t>
              </a:r>
              <a:endParaRPr lang="en-US" sz="1400" b="1" dirty="0"/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658091" y="3967595"/>
              <a:ext cx="1752600" cy="528205"/>
            </a:xfrm>
            <a:prstGeom prst="wedgeEllipseCallout">
              <a:avLst>
                <a:gd name="adj1" fmla="val 113554"/>
                <a:gd name="adj2" fmla="val 17935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كتابةالاسم</a:t>
              </a:r>
              <a:endParaRPr lang="en-US" sz="1400" b="1" dirty="0"/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190500" y="4648201"/>
              <a:ext cx="1752600" cy="457200"/>
            </a:xfrm>
            <a:prstGeom prst="wedgeEllipseCallout">
              <a:avLst>
                <a:gd name="adj1" fmla="val 168100"/>
                <a:gd name="adj2" fmla="val -511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تنبيهات للطالب</a:t>
              </a:r>
              <a:endParaRPr lang="en-US" sz="1400" b="1" dirty="0"/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7405255" y="4739987"/>
              <a:ext cx="1752600" cy="730827"/>
            </a:xfrm>
            <a:prstGeom prst="wedgeEllipseCallout">
              <a:avLst>
                <a:gd name="adj1" fmla="val -115695"/>
                <a:gd name="adj2" fmla="val -756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اختيار نوع السؤال (نص)</a:t>
              </a:r>
              <a:endParaRPr lang="en-US" sz="1400" b="1" dirty="0"/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1943100" y="5943600"/>
              <a:ext cx="1752600" cy="730827"/>
            </a:xfrm>
            <a:prstGeom prst="wedgeEllipseCallout">
              <a:avLst>
                <a:gd name="adj1" fmla="val 161776"/>
                <a:gd name="adj2" fmla="val 1897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لن ينتقل للسؤال التالى إلا بعد كتابة الاسم</a:t>
              </a:r>
              <a:endParaRPr lang="en-US" sz="1400" b="1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4648200" y="63246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26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75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172200"/>
            <a:chOff x="0" y="609600"/>
            <a:chExt cx="9144000" cy="55626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9600"/>
              <a:ext cx="9144000" cy="556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Callout 13"/>
            <p:cNvSpPr/>
            <p:nvPr/>
          </p:nvSpPr>
          <p:spPr>
            <a:xfrm>
              <a:off x="277091" y="2683453"/>
              <a:ext cx="1371600" cy="555914"/>
            </a:xfrm>
            <a:prstGeom prst="wedgeEllipseCallout">
              <a:avLst>
                <a:gd name="adj1" fmla="val 122997"/>
                <a:gd name="adj2" fmla="val 149205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تعديل السؤال</a:t>
              </a:r>
              <a:endParaRPr lang="en-US" sz="1400" b="1" dirty="0"/>
            </a:p>
          </p:txBody>
        </p:sp>
        <p:sp>
          <p:nvSpPr>
            <p:cNvPr id="15" name="Oval Callout 14"/>
            <p:cNvSpPr/>
            <p:nvPr/>
          </p:nvSpPr>
          <p:spPr>
            <a:xfrm>
              <a:off x="228600" y="3390900"/>
              <a:ext cx="1371600" cy="555914"/>
            </a:xfrm>
            <a:prstGeom prst="wedgeEllipseCallout">
              <a:avLst>
                <a:gd name="adj1" fmla="val 108855"/>
                <a:gd name="adj2" fmla="val 4453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تكرار السؤال</a:t>
              </a:r>
              <a:endParaRPr lang="en-US" sz="1400" b="1" dirty="0"/>
            </a:p>
          </p:txBody>
        </p:sp>
        <p:sp>
          <p:nvSpPr>
            <p:cNvPr id="16" name="Oval Callout 15"/>
            <p:cNvSpPr/>
            <p:nvPr/>
          </p:nvSpPr>
          <p:spPr>
            <a:xfrm>
              <a:off x="228600" y="4114800"/>
              <a:ext cx="1371600" cy="555914"/>
            </a:xfrm>
            <a:prstGeom prst="wedgeEllipseCallout">
              <a:avLst>
                <a:gd name="adj1" fmla="val 83603"/>
                <a:gd name="adj2" fmla="val -6263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حذف السؤال</a:t>
              </a:r>
              <a:endParaRPr lang="en-US" sz="1400" b="1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46482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27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68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999" cy="6172200"/>
            <a:chOff x="0" y="0"/>
            <a:chExt cx="9143999" cy="6858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Callout 3"/>
            <p:cNvSpPr/>
            <p:nvPr/>
          </p:nvSpPr>
          <p:spPr>
            <a:xfrm>
              <a:off x="3048000" y="3581400"/>
              <a:ext cx="1752600" cy="730827"/>
            </a:xfrm>
            <a:prstGeom prst="wedgeEllipseCallout">
              <a:avLst>
                <a:gd name="adj1" fmla="val 140432"/>
                <a:gd name="adj2" fmla="val -567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لإضافة باقى بيانات الطالب</a:t>
              </a:r>
              <a:endParaRPr lang="en-US" sz="1400" b="1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4648200" y="63246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28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559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172200"/>
            <a:chOff x="0" y="609600"/>
            <a:chExt cx="9144000" cy="55626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9600"/>
              <a:ext cx="9144000" cy="556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Callout 2"/>
            <p:cNvSpPr/>
            <p:nvPr/>
          </p:nvSpPr>
          <p:spPr>
            <a:xfrm>
              <a:off x="2362200" y="1981200"/>
              <a:ext cx="2895600" cy="883227"/>
            </a:xfrm>
            <a:prstGeom prst="wedgeEllipseCallout">
              <a:avLst>
                <a:gd name="adj1" fmla="val 107624"/>
                <a:gd name="adj2" fmla="val 5635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ظهور النجمة دليل الزامية الاجابة على السؤال للانتقال إلي الذى يليه </a:t>
              </a:r>
              <a:endParaRPr lang="en-US" sz="1400" b="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2400" y="2422813"/>
              <a:ext cx="1524000" cy="175432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ar-AE" b="1" dirty="0" smtClean="0"/>
                <a:t>استكمال باقى بيانات الطالب بنفس الطريقة مثل:الايميل </a:t>
              </a:r>
            </a:p>
            <a:p>
              <a:pPr algn="ctr" rtl="1"/>
              <a:r>
                <a:rPr lang="ar-AE" b="1" dirty="0" smtClean="0"/>
                <a:t>أو أي بيانات أخرى </a:t>
              </a:r>
              <a:endParaRPr lang="en-US" b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4648200" y="63246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29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69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304800"/>
            <a:ext cx="9067800" cy="5486400"/>
            <a:chOff x="0" y="304800"/>
            <a:chExt cx="9067800" cy="5486400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841981743"/>
                </p:ext>
              </p:extLst>
            </p:nvPr>
          </p:nvGraphicFramePr>
          <p:xfrm>
            <a:off x="0" y="304800"/>
            <a:ext cx="9067800" cy="5486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Oval 4"/>
            <p:cNvSpPr/>
            <p:nvPr/>
          </p:nvSpPr>
          <p:spPr>
            <a:xfrm>
              <a:off x="6019800" y="426720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/>
                <a:t>3</a:t>
              </a:r>
              <a:endParaRPr lang="en-US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858000" y="190500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/>
                <a:t>2</a:t>
              </a:r>
              <a:endParaRPr lang="en-US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343400" y="53340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/>
                <a:t>1</a:t>
              </a:r>
              <a:endParaRPr lang="en-US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905000" y="167640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/>
                <a:t>5</a:t>
              </a:r>
              <a:endParaRPr lang="en-US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895600" y="434340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/>
                <a:t>4</a:t>
              </a:r>
              <a:endParaRPr lang="en-US" b="1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4648200" y="6248400"/>
            <a:ext cx="457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911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029" y="0"/>
            <a:ext cx="9114971" cy="6172200"/>
            <a:chOff x="29029" y="685800"/>
            <a:chExt cx="9114971" cy="54864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9" y="685800"/>
              <a:ext cx="9114971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Callout 2"/>
            <p:cNvSpPr/>
            <p:nvPr/>
          </p:nvSpPr>
          <p:spPr>
            <a:xfrm>
              <a:off x="1295400" y="3536373"/>
              <a:ext cx="2895600" cy="883227"/>
            </a:xfrm>
            <a:prstGeom prst="wedgeEllipseCallout">
              <a:avLst>
                <a:gd name="adj1" fmla="val 92313"/>
                <a:gd name="adj2" fmla="val 12671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الانتقال للصفحة التالية من الاختبار والتى تحتوى على الأسئلة</a:t>
              </a:r>
              <a:endParaRPr lang="en-US" sz="1400" b="1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4648200" y="62484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30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732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5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6482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31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968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819400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2000" b="1" dirty="0" smtClean="0"/>
              <a:t>بداية وضع الأسئلة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4648200" y="6248400"/>
            <a:ext cx="838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32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956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8490" y="0"/>
            <a:ext cx="9143999" cy="6172200"/>
            <a:chOff x="-48490" y="533400"/>
            <a:chExt cx="9143999" cy="56388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490" y="533400"/>
              <a:ext cx="9143999" cy="563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6200" y="2083475"/>
              <a:ext cx="1524000" cy="261496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ar-AE" b="1" dirty="0" smtClean="0"/>
                <a:t>بعد الانتهاء من الأسئلة نقف على السهم بجانب  </a:t>
              </a:r>
            </a:p>
            <a:p>
              <a:pPr algn="ctr" rtl="1"/>
              <a:r>
                <a:rPr lang="ar-AE" b="1" dirty="0" smtClean="0">
                  <a:solidFill>
                    <a:srgbClr val="FF0000"/>
                  </a:solidFill>
                </a:rPr>
                <a:t>إضافة عنصر </a:t>
              </a:r>
            </a:p>
            <a:p>
              <a:pPr algn="ctr" rtl="1"/>
              <a:r>
                <a:rPr lang="ar-AE" b="1" dirty="0" smtClean="0"/>
                <a:t>ونختار فاصل الصفحة  </a:t>
              </a:r>
            </a:p>
            <a:p>
              <a:pPr algn="ctr" rtl="1"/>
              <a:r>
                <a:rPr lang="ar-AE" b="1" dirty="0"/>
                <a:t>ل</a:t>
              </a:r>
              <a:r>
                <a:rPr lang="ar-AE" b="1" dirty="0" smtClean="0"/>
                <a:t>تظهر الصفحة الثالثة والأخيرة وهى صفحة تأكيد الإجابات</a:t>
              </a:r>
              <a:endParaRPr lang="en-US" b="1" dirty="0"/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6400800" y="2362200"/>
              <a:ext cx="2667000" cy="883227"/>
            </a:xfrm>
            <a:prstGeom prst="wedgeEllipseCallout">
              <a:avLst>
                <a:gd name="adj1" fmla="val -66812"/>
                <a:gd name="adj2" fmla="val 10162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إضافة عنوان الصفحة </a:t>
              </a:r>
            </a:p>
            <a:p>
              <a:pPr algn="ctr"/>
              <a:r>
                <a:rPr lang="ar-AE" sz="1400" b="1" dirty="0" smtClean="0"/>
                <a:t>(تأكيد الإجابات)</a:t>
              </a:r>
              <a:endParaRPr lang="en-US" sz="1400" b="1" dirty="0"/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1600200" y="4096613"/>
              <a:ext cx="2521527" cy="1369870"/>
            </a:xfrm>
            <a:prstGeom prst="wedgeEllipseCallout">
              <a:avLst>
                <a:gd name="adj1" fmla="val 126179"/>
                <a:gd name="adj2" fmla="val -4001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يكتب  تأكيد للضغط على زر 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Submit</a:t>
              </a:r>
            </a:p>
            <a:p>
              <a:pPr algn="ctr" rtl="1"/>
              <a:r>
                <a:rPr lang="ar-AE" sz="1400" b="1" dirty="0" smtClean="0"/>
                <a:t>(</a:t>
              </a:r>
              <a:r>
                <a:rPr lang="ar-AE" sz="1400" b="1" dirty="0" smtClean="0">
                  <a:solidFill>
                    <a:srgbClr val="FF0000"/>
                  </a:solidFill>
                </a:rPr>
                <a:t>اضغط على زر </a:t>
              </a:r>
              <a:r>
                <a:rPr lang="en-US" sz="1400" b="1" dirty="0">
                  <a:solidFill>
                    <a:srgbClr val="FF0000"/>
                  </a:solidFill>
                </a:rPr>
                <a:t>Submit </a:t>
              </a:r>
              <a:r>
                <a:rPr lang="ar-AE" sz="1400" b="1" dirty="0" smtClean="0">
                  <a:solidFill>
                    <a:srgbClr val="FF0000"/>
                  </a:solidFill>
                </a:rPr>
                <a:t>لتأكيد الاجابات</a:t>
              </a:r>
              <a:r>
                <a:rPr lang="ar-AE" sz="1400" b="1" dirty="0" smtClean="0">
                  <a:solidFill>
                    <a:schemeClr val="tx1"/>
                  </a:solidFill>
                </a:rPr>
                <a:t>)</a:t>
              </a:r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648200" y="62484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33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931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636" y="76200"/>
            <a:ext cx="9109364" cy="6096000"/>
            <a:chOff x="34636" y="609600"/>
            <a:chExt cx="9109364" cy="5486400"/>
          </a:xfrm>
        </p:grpSpPr>
        <p:grpSp>
          <p:nvGrpSpPr>
            <p:cNvPr id="2" name="Group 1"/>
            <p:cNvGrpSpPr/>
            <p:nvPr/>
          </p:nvGrpSpPr>
          <p:grpSpPr>
            <a:xfrm>
              <a:off x="34636" y="609600"/>
              <a:ext cx="9109364" cy="5486400"/>
              <a:chOff x="34636" y="609600"/>
              <a:chExt cx="9109364" cy="5486400"/>
            </a:xfrm>
          </p:grpSpPr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52" r="18232"/>
              <a:stretch/>
            </p:blipFill>
            <p:spPr bwMode="auto">
              <a:xfrm>
                <a:off x="34636" y="609600"/>
                <a:ext cx="9109364" cy="548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Oval Callout 3"/>
              <p:cNvSpPr/>
              <p:nvPr/>
            </p:nvSpPr>
            <p:spPr>
              <a:xfrm>
                <a:off x="2514600" y="3048000"/>
                <a:ext cx="2667000" cy="883227"/>
              </a:xfrm>
              <a:prstGeom prst="wedgeEllipseCallout">
                <a:avLst>
                  <a:gd name="adj1" fmla="val 111370"/>
                  <a:gd name="adj2" fmla="val 123581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AE" sz="1400" b="1" dirty="0" smtClean="0"/>
                  <a:t>كتابة هذه العبارة لتأكيد أن الاجابات قد تم ارسالها</a:t>
                </a:r>
                <a:endParaRPr lang="en-US" sz="1400" b="1" dirty="0"/>
              </a:p>
            </p:txBody>
          </p:sp>
        </p:grpSp>
        <p:sp>
          <p:nvSpPr>
            <p:cNvPr id="6" name="Oval Callout 5"/>
            <p:cNvSpPr/>
            <p:nvPr/>
          </p:nvSpPr>
          <p:spPr>
            <a:xfrm>
              <a:off x="1922318" y="4648200"/>
              <a:ext cx="2667000" cy="883227"/>
            </a:xfrm>
            <a:prstGeom prst="wedgeEllipseCallout">
              <a:avLst>
                <a:gd name="adj1" fmla="val 173707"/>
                <a:gd name="adj2" fmla="val 38875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الضغط لاتمام ارسال النموذج</a:t>
              </a:r>
              <a:endParaRPr lang="en-US" sz="1400" b="1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4648200" y="63246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34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555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400" y="1"/>
            <a:ext cx="9118600" cy="6172200"/>
            <a:chOff x="25400" y="609601"/>
            <a:chExt cx="9118600" cy="55626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" y="609601"/>
              <a:ext cx="9118600" cy="556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Callout 3"/>
            <p:cNvSpPr/>
            <p:nvPr/>
          </p:nvSpPr>
          <p:spPr>
            <a:xfrm>
              <a:off x="914400" y="2949287"/>
              <a:ext cx="1778000" cy="883227"/>
            </a:xfrm>
            <a:prstGeom prst="wedgeEllipseCallout">
              <a:avLst>
                <a:gd name="adj1" fmla="val 115265"/>
                <a:gd name="adj2" fmla="val -5210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رابط المشاركة الذى سوف يتم الدخول من خلاله</a:t>
              </a:r>
              <a:endParaRPr lang="en-US" sz="1400" b="1" dirty="0"/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6483927" y="3581400"/>
              <a:ext cx="2431473" cy="883227"/>
            </a:xfrm>
            <a:prstGeom prst="wedgeEllipseCallout">
              <a:avLst>
                <a:gd name="adj1" fmla="val -71735"/>
                <a:gd name="adj2" fmla="val -9587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1400" b="1" dirty="0" smtClean="0"/>
                <a:t>عمل اختصار لرابط المشاركة لسهولة كتابته والدخول عليه</a:t>
              </a:r>
              <a:endParaRPr lang="en-US" sz="1400" b="1" dirty="0"/>
            </a:p>
          </p:txBody>
        </p:sp>
      </p:grpSp>
      <p:sp>
        <p:nvSpPr>
          <p:cNvPr id="7" name="Oval Callout 6"/>
          <p:cNvSpPr/>
          <p:nvPr/>
        </p:nvSpPr>
        <p:spPr>
          <a:xfrm>
            <a:off x="609600" y="4114800"/>
            <a:ext cx="2048164" cy="883227"/>
          </a:xfrm>
          <a:prstGeom prst="wedgeEllipseCallout">
            <a:avLst>
              <a:gd name="adj1" fmla="val 118192"/>
              <a:gd name="adj2" fmla="val -809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 smtClean="0"/>
              <a:t>لتكتب الايميلات ارسال النموذج عبر البريد الالكترونى</a:t>
            </a:r>
            <a:endParaRPr lang="en-US" sz="1400" b="1" dirty="0"/>
          </a:p>
        </p:txBody>
      </p:sp>
      <p:sp>
        <p:nvSpPr>
          <p:cNvPr id="8" name="Oval Callout 7"/>
          <p:cNvSpPr/>
          <p:nvPr/>
        </p:nvSpPr>
        <p:spPr>
          <a:xfrm>
            <a:off x="2514600" y="4800600"/>
            <a:ext cx="1778000" cy="883227"/>
          </a:xfrm>
          <a:prstGeom prst="wedgeEllipseCallout">
            <a:avLst>
              <a:gd name="adj1" fmla="val 116108"/>
              <a:gd name="adj2" fmla="val -690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 smtClean="0"/>
              <a:t>الضغط لانهاء الاختبار</a:t>
            </a:r>
            <a:endParaRPr lang="en-US" sz="1400" b="1" dirty="0"/>
          </a:p>
        </p:txBody>
      </p:sp>
      <p:sp>
        <p:nvSpPr>
          <p:cNvPr id="10" name="Oval 9"/>
          <p:cNvSpPr/>
          <p:nvPr/>
        </p:nvSpPr>
        <p:spPr>
          <a:xfrm>
            <a:off x="46482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35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045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442" y="3429000"/>
            <a:ext cx="802315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 </a:t>
            </a:r>
          </a:p>
          <a:p>
            <a:endParaRPr lang="ar-AE" sz="4400" b="1" dirty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sz="4400" b="1" dirty="0" smtClean="0">
                <a:solidFill>
                  <a:srgbClr val="FF0000"/>
                </a:solidFill>
                <a:hlinkClick r:id="rId2"/>
              </a:rPr>
              <a:t>goo.gl/forms/J4VgJA7aZy</a:t>
            </a:r>
            <a:r>
              <a:rPr lang="ar-AE" sz="4400" b="1" dirty="0" smtClean="0">
                <a:solidFill>
                  <a:srgbClr val="FF0000"/>
                </a:solidFill>
              </a:rPr>
              <a:t>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8" r="2236" b="17846"/>
          <a:stretch/>
        </p:blipFill>
        <p:spPr bwMode="auto">
          <a:xfrm>
            <a:off x="636621" y="1543987"/>
            <a:ext cx="7843737" cy="29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648200" y="6248400"/>
            <a:ext cx="838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36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590800" y="679900"/>
            <a:ext cx="3573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النشر والتطبيق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4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782" y="685800"/>
            <a:ext cx="81852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تصحيح الاختبار الالكترونى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2" y="2209800"/>
            <a:ext cx="818525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6482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37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665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172200"/>
            <a:chOff x="0" y="685800"/>
            <a:chExt cx="9144000" cy="5486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9144000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81400" y="4876800"/>
              <a:ext cx="43434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ctr" rtl="1">
                <a:buFont typeface="+mj-lt"/>
                <a:buAutoNum type="arabicParenR"/>
              </a:pPr>
              <a:r>
                <a:rPr lang="ar-AE" b="1" dirty="0" smtClean="0"/>
                <a:t>افتح </a:t>
              </a:r>
              <a:r>
                <a:rPr lang="en-US" b="1" dirty="0" smtClean="0"/>
                <a:t>google drive</a:t>
              </a:r>
              <a:endParaRPr lang="ar-AE" b="1" dirty="0" smtClean="0"/>
            </a:p>
            <a:p>
              <a:pPr marL="342900" indent="-342900" algn="ctr" rtl="1">
                <a:buFont typeface="+mj-lt"/>
                <a:buAutoNum type="arabicParenR"/>
              </a:pPr>
              <a:r>
                <a:rPr lang="ar-AE" b="1" dirty="0" smtClean="0"/>
                <a:t>سنجد ملفين أحدهما للامتحان والثانى (ردود)</a:t>
              </a:r>
              <a:endParaRPr lang="en-US" b="1" dirty="0" smtClean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6705600" y="4343400"/>
              <a:ext cx="304800" cy="5334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6324600" y="4229100"/>
              <a:ext cx="381000" cy="6477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4648200" y="62484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38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69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6622473" y="2286000"/>
            <a:ext cx="2292927" cy="1369870"/>
          </a:xfrm>
          <a:prstGeom prst="wedgeEllipseCallout">
            <a:avLst>
              <a:gd name="adj1" fmla="val -20552"/>
              <a:gd name="adj2" fmla="val -1205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 smtClean="0"/>
              <a:t>اضغط على عرض الردود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48200" y="62484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39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04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‫كمبيوتر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0320"/>
            <a:ext cx="7924800" cy="46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4334" y="143470"/>
            <a:ext cx="7318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أهداف الإختبارات الإلكترونية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4648200" y="6248400"/>
            <a:ext cx="457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227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856" y="0"/>
            <a:ext cx="9130144" cy="6096000"/>
            <a:chOff x="13856" y="685800"/>
            <a:chExt cx="9130144" cy="541020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6" y="685800"/>
              <a:ext cx="9130144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Callout 2"/>
            <p:cNvSpPr/>
            <p:nvPr/>
          </p:nvSpPr>
          <p:spPr>
            <a:xfrm>
              <a:off x="6622473" y="2286000"/>
              <a:ext cx="2292927" cy="1369870"/>
            </a:xfrm>
            <a:prstGeom prst="wedgeEllipseCallout">
              <a:avLst>
                <a:gd name="adj1" fmla="val -52220"/>
                <a:gd name="adj2" fmla="val -6529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/>
                <a:t>اضغط على الاضافات </a:t>
              </a:r>
            </a:p>
            <a:p>
              <a:pPr algn="ctr"/>
              <a:r>
                <a:rPr lang="ar-AE" b="1" dirty="0" smtClean="0">
                  <a:solidFill>
                    <a:schemeClr val="tx1"/>
                  </a:solidFill>
                </a:rPr>
                <a:t>ثم الحصول على الاضافات</a:t>
              </a:r>
              <a:endParaRPr lang="en-US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4648200" y="62484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40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65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019800"/>
            <a:chOff x="0" y="0"/>
            <a:chExt cx="9144000" cy="601980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1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Callout 2"/>
            <p:cNvSpPr/>
            <p:nvPr/>
          </p:nvSpPr>
          <p:spPr>
            <a:xfrm>
              <a:off x="1816308" y="2362200"/>
              <a:ext cx="2743200" cy="1917990"/>
            </a:xfrm>
            <a:prstGeom prst="wedgeEllipseCallout">
              <a:avLst>
                <a:gd name="adj1" fmla="val -29179"/>
                <a:gd name="adj2" fmla="val -84609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2400" b="1" dirty="0" smtClean="0">
                  <a:solidFill>
                    <a:schemeClr val="tx1"/>
                  </a:solidFill>
                </a:rPr>
                <a:t>نكتب فى الب</a:t>
              </a:r>
              <a:r>
                <a:rPr lang="ar-AE" sz="2400" b="1" dirty="0">
                  <a:solidFill>
                    <a:schemeClr val="tx1"/>
                  </a:solidFill>
                </a:rPr>
                <a:t>ح</a:t>
              </a:r>
              <a:r>
                <a:rPr lang="ar-AE" sz="2400" b="1" dirty="0" smtClean="0">
                  <a:solidFill>
                    <a:schemeClr val="tx1"/>
                  </a:solidFill>
                </a:rPr>
                <a:t>ث </a:t>
              </a:r>
            </a:p>
            <a:p>
              <a:pPr algn="ctr"/>
              <a:r>
                <a:rPr lang="en-US" sz="2400" b="1" dirty="0" err="1" smtClean="0">
                  <a:solidFill>
                    <a:srgbClr val="0070C0"/>
                  </a:solidFill>
                </a:rPr>
                <a:t>Flubaroo</a:t>
              </a:r>
              <a:endParaRPr lang="ar-AE" sz="24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ar-AE" sz="2400" b="1" dirty="0" smtClean="0">
                  <a:solidFill>
                    <a:schemeClr val="tx1"/>
                  </a:solidFill>
                </a:rPr>
                <a:t>ثم نضغط </a:t>
              </a:r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enter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46482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41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85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2466201"/>
            <a:ext cx="381000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+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46482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42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347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172200"/>
            <a:chOff x="0" y="609600"/>
            <a:chExt cx="9144000" cy="5562600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9600"/>
              <a:ext cx="9144000" cy="556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Callout 4"/>
            <p:cNvSpPr/>
            <p:nvPr/>
          </p:nvSpPr>
          <p:spPr>
            <a:xfrm>
              <a:off x="533400" y="4038600"/>
              <a:ext cx="1371600" cy="1384590"/>
            </a:xfrm>
            <a:prstGeom prst="wedgeEllipseCallout">
              <a:avLst>
                <a:gd name="adj1" fmla="val 147124"/>
                <a:gd name="adj2" fmla="val 29854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2400" b="1" dirty="0" smtClean="0">
                  <a:solidFill>
                    <a:schemeClr val="tx1"/>
                  </a:solidFill>
                </a:rPr>
                <a:t>نضغط قبول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4648200" y="62484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43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74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096000"/>
            <a:chOff x="0" y="685800"/>
            <a:chExt cx="9144000" cy="5410200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9144000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Callout 2"/>
            <p:cNvSpPr/>
            <p:nvPr/>
          </p:nvSpPr>
          <p:spPr>
            <a:xfrm>
              <a:off x="3124200" y="3657600"/>
              <a:ext cx="3810000" cy="1905000"/>
            </a:xfrm>
            <a:prstGeom prst="wedgeEllipseCallout">
              <a:avLst>
                <a:gd name="adj1" fmla="val -10088"/>
                <a:gd name="adj2" fmla="val -14396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2400" b="1" dirty="0" smtClean="0">
                  <a:solidFill>
                    <a:schemeClr val="tx1"/>
                  </a:solidFill>
                </a:rPr>
                <a:t>نضغط </a:t>
              </a:r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ar-AE" sz="2400" b="1" dirty="0" smtClean="0">
                  <a:solidFill>
                    <a:srgbClr val="FF0000"/>
                  </a:solidFill>
                </a:rPr>
                <a:t>1) </a:t>
              </a:r>
              <a:r>
                <a:rPr lang="ar-AE" sz="2400" b="1" dirty="0" smtClean="0">
                  <a:solidFill>
                    <a:schemeClr val="tx1"/>
                  </a:solidFill>
                </a:rPr>
                <a:t>الإضافات</a:t>
              </a:r>
            </a:p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</a:rPr>
                <a:t>Flubaroo</a:t>
              </a:r>
              <a:r>
                <a:rPr lang="ar-AE" sz="2400" b="1" dirty="0" smtClean="0">
                  <a:solidFill>
                    <a:srgbClr val="FF0000"/>
                  </a:solidFill>
                </a:rPr>
                <a:t>2)</a:t>
              </a:r>
              <a:r>
                <a:rPr lang="ar-AE" sz="2400" b="1" dirty="0" smtClean="0">
                  <a:solidFill>
                    <a:schemeClr val="tx1"/>
                  </a:solidFill>
                </a:rPr>
                <a:t> </a:t>
              </a:r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Grade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assigment</a:t>
              </a:r>
              <a:r>
                <a:rPr lang="ar-AE" sz="2400" b="1" dirty="0" smtClean="0">
                  <a:solidFill>
                    <a:srgbClr val="FF0000"/>
                  </a:solidFill>
                </a:rPr>
                <a:t>3) 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4648200" y="62484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44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948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014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648200" y="62484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45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890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9143999" cy="6096000"/>
            <a:chOff x="1" y="685800"/>
            <a:chExt cx="9143999" cy="541020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85800"/>
              <a:ext cx="9143999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705600" y="2590800"/>
              <a:ext cx="2133600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ar-AE" b="1" dirty="0" smtClean="0"/>
                <a:t>نختار</a:t>
              </a:r>
              <a:endParaRPr lang="en-US" b="1" dirty="0" smtClean="0"/>
            </a:p>
            <a:p>
              <a:pPr algn="ctr" rtl="1"/>
              <a:r>
                <a:rPr lang="ar-AE" b="1" dirty="0" smtClean="0"/>
                <a:t> </a:t>
              </a:r>
              <a:r>
                <a:rPr lang="en-US" b="1" dirty="0" smtClean="0"/>
                <a:t>identifies student</a:t>
              </a:r>
              <a:r>
                <a:rPr lang="ar-AE" b="1" dirty="0" smtClean="0"/>
                <a:t> اذا كان السؤال تعريفى بالطالب </a:t>
              </a:r>
              <a:endParaRPr lang="en-US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70964" y="4100945"/>
              <a:ext cx="2133600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ar-AE" b="1" dirty="0" smtClean="0"/>
                <a:t>نختار</a:t>
              </a:r>
              <a:endParaRPr lang="en-US" b="1" dirty="0" smtClean="0"/>
            </a:p>
            <a:p>
              <a:pPr algn="ctr" rtl="1"/>
              <a:r>
                <a:rPr lang="ar-AE" b="1" dirty="0" smtClean="0"/>
                <a:t>الدرجة المحددة للسؤال اذا كان السؤال من اسئلة الاختبار</a:t>
              </a:r>
              <a:endParaRPr lang="en-US" b="1" dirty="0"/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533400" y="4100944"/>
              <a:ext cx="1828800" cy="1322245"/>
            </a:xfrm>
            <a:prstGeom prst="wedgeEllipseCallout">
              <a:avLst>
                <a:gd name="adj1" fmla="val 231972"/>
                <a:gd name="adj2" fmla="val 3823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sz="2400" b="1" dirty="0" smtClean="0">
                  <a:solidFill>
                    <a:schemeClr val="tx1"/>
                  </a:solidFill>
                </a:rPr>
                <a:t>نضغط للاستمرار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4648200" y="62484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46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941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7709" y="1"/>
            <a:ext cx="9171709" cy="6172200"/>
            <a:chOff x="-27709" y="1"/>
            <a:chExt cx="9171709" cy="6172200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709" y="1"/>
              <a:ext cx="9171709" cy="617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ular Callout 3"/>
            <p:cNvSpPr/>
            <p:nvPr/>
          </p:nvSpPr>
          <p:spPr>
            <a:xfrm>
              <a:off x="6705600" y="2292519"/>
              <a:ext cx="2209800" cy="1898481"/>
            </a:xfrm>
            <a:prstGeom prst="wedgeRoundRectCallout">
              <a:avLst>
                <a:gd name="adj1" fmla="val -106306"/>
                <a:gd name="adj2" fmla="val 39788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AE" b="1" dirty="0"/>
                <a:t>لابد للمعلم أن يسجل الإجابات الصحيحة عن طريق الإجابة على الإمتحان حتى يمكن للبرنامج أن يتخذها كمرجع</a:t>
              </a:r>
              <a:endParaRPr lang="en-US" b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4648200" y="62484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47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434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648200" y="6248400"/>
            <a:ext cx="838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48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7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343400" y="6248400"/>
            <a:ext cx="7620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49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87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-76200"/>
            <a:ext cx="59436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4400" b="1" dirty="0">
                <a:solidFill>
                  <a:srgbClr val="FF0000"/>
                </a:solidFill>
              </a:rPr>
              <a:t>أهداف الاختبارات </a:t>
            </a:r>
            <a:r>
              <a:rPr lang="ar-AE" sz="4400" b="1" dirty="0" smtClean="0">
                <a:solidFill>
                  <a:srgbClr val="FF0000"/>
                </a:solidFill>
              </a:rPr>
              <a:t>الالكترونية</a:t>
            </a: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AE" sz="2400" b="1" dirty="0"/>
              <a:t>قياس أداء المتعلم وذلك بضبط أساليب تقييم الطالب وتطويرها من خلال التعلم الالكتروني القائم على تقنية </a:t>
            </a:r>
            <a:r>
              <a:rPr lang="ar-AE" sz="2400" b="1" dirty="0" smtClean="0"/>
              <a:t>المعلومات</a:t>
            </a:r>
            <a:endParaRPr lang="en-US" sz="2400" b="1" dirty="0" smtClean="0"/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AE" sz="2400" b="1" dirty="0" smtClean="0"/>
              <a:t>تعزز </a:t>
            </a:r>
            <a:r>
              <a:rPr lang="ar-AE" sz="2400" b="1" dirty="0"/>
              <a:t>كفاءة </a:t>
            </a:r>
            <a:r>
              <a:rPr lang="ar-AE" sz="2400" b="1" dirty="0" smtClean="0"/>
              <a:t>الطالب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AE" sz="2400" b="1" dirty="0" smtClean="0"/>
              <a:t>زيادة وترسيخ المعارف والمفاهيم المكتسبة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AE" sz="2400" b="1" dirty="0" smtClean="0"/>
              <a:t>تكشف </a:t>
            </a:r>
            <a:r>
              <a:rPr lang="ar-AE" sz="2400" b="1" dirty="0"/>
              <a:t>نواحي القوة و القصور لدى </a:t>
            </a:r>
            <a:r>
              <a:rPr lang="ar-AE" sz="2400" b="1" dirty="0" smtClean="0"/>
              <a:t>الفرد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AE" sz="2400" b="1" dirty="0" smtClean="0"/>
              <a:t>تخفف عبء عملية التصحيح بالنسبة للمعلم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AE" sz="2400" b="1" dirty="0" smtClean="0"/>
              <a:t>تساعد فى تحليل النتائج بصورة سريعة ودقيقة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AE" sz="2400" b="1" dirty="0" smtClean="0"/>
              <a:t>البحث عن طرق أكثر جاذبية للطالب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8" y="1219200"/>
            <a:ext cx="252709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648200" y="6248400"/>
            <a:ext cx="457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435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48200" y="6248400"/>
            <a:ext cx="838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50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967542" y="2121147"/>
            <a:ext cx="581851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hlinkClick r:id="rId2"/>
              </a:rPr>
              <a:t>https://www.google.com/drive</a:t>
            </a:r>
            <a:r>
              <a:rPr lang="en-US" sz="3200" b="1" dirty="0" smtClean="0">
                <a:hlinkClick r:id="rId2"/>
              </a:rPr>
              <a:t>/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144239" y="838200"/>
            <a:ext cx="1922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المراجع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7542" y="2895600"/>
            <a:ext cx="58185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2400" b="1" dirty="0"/>
              <a:t>مدونة ... عبدالرزاق </a:t>
            </a:r>
            <a:r>
              <a:rPr lang="ar-AE" sz="2400" b="1" dirty="0" smtClean="0"/>
              <a:t>العبدالرزاق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6" y="174972"/>
            <a:ext cx="2373885" cy="178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1484" y="3657600"/>
            <a:ext cx="715343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2400" b="1" dirty="0" smtClean="0"/>
              <a:t>مدونة الاختبارات </a:t>
            </a:r>
            <a:r>
              <a:rPr lang="ar-AE" sz="2400" b="1" dirty="0"/>
              <a:t>الالكترونية </a:t>
            </a:r>
            <a:r>
              <a:rPr lang="ar-AE" sz="2400" b="1" dirty="0" smtClean="0"/>
              <a:t>وبرمجيات تصميمها عبر </a:t>
            </a:r>
            <a:r>
              <a:rPr lang="ar-AE" sz="2400" b="1" dirty="0"/>
              <a:t>الانترنت</a:t>
            </a:r>
          </a:p>
          <a:p>
            <a:pPr algn="ctr"/>
            <a:r>
              <a:rPr lang="ar-AE" sz="2400" b="1" dirty="0"/>
              <a:t>مصمميها :</a:t>
            </a:r>
          </a:p>
          <a:p>
            <a:pPr algn="ctr"/>
            <a:r>
              <a:rPr lang="ar-AE" sz="2400" b="1" dirty="0"/>
              <a:t>هيف عبدالله هيف القحطاني</a:t>
            </a:r>
          </a:p>
          <a:p>
            <a:pPr algn="ctr"/>
            <a:r>
              <a:rPr lang="ar-AE" sz="2400" b="1" dirty="0"/>
              <a:t>سطام هادي المطيري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29" y="174972"/>
            <a:ext cx="2362200" cy="177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5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19600" y="6248400"/>
            <a:ext cx="866596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51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808922" y="457200"/>
            <a:ext cx="3461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تواصلكم يثرينا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39336" y="3319890"/>
            <a:ext cx="5807785" cy="1156882"/>
            <a:chOff x="2873954" y="3949048"/>
            <a:chExt cx="5374120" cy="115688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683" y="3949048"/>
              <a:ext cx="1523391" cy="1156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873954" y="4265879"/>
              <a:ext cx="28193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 smtClean="0">
                  <a:hlinkClick r:id="rId3"/>
                </a:rPr>
                <a:t>monabayoumy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3940" y="4724401"/>
            <a:ext cx="7386058" cy="990600"/>
            <a:chOff x="995333" y="4724401"/>
            <a:chExt cx="7386058" cy="990600"/>
          </a:xfrm>
        </p:grpSpPr>
        <p:pic>
          <p:nvPicPr>
            <p:cNvPr id="1029" name="Picture 5" descr="http://2.bp.blogspot.com/-WMDbcJSLYXI/VEkiUSDnP9I/AAAAAAAAB7I/J39iGVKV30w/s1600/email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5" b="17150"/>
            <a:stretch/>
          </p:blipFill>
          <p:spPr bwMode="auto">
            <a:xfrm>
              <a:off x="7035800" y="4724401"/>
              <a:ext cx="1345591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95333" y="4834980"/>
              <a:ext cx="550016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u="sng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monab12@yahoo.com</a:t>
              </a:r>
              <a:endParaRPr lang="en-US" sz="4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81200" y="1676400"/>
            <a:ext cx="5874838" cy="1284695"/>
            <a:chOff x="1981200" y="1676400"/>
            <a:chExt cx="5874838" cy="128469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072" y="1676400"/>
              <a:ext cx="1488966" cy="128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981200" y="2261174"/>
              <a:ext cx="381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/>
                <a:t>+</a:t>
              </a:r>
              <a:r>
                <a:rPr lang="ar-AE" sz="3200" b="1" u="sng" dirty="0" smtClean="0"/>
                <a:t>971508162674</a:t>
              </a:r>
              <a:endParaRPr lang="en-US" sz="3200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21109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19" b="11865"/>
          <a:stretch/>
        </p:blipFill>
        <p:spPr bwMode="auto">
          <a:xfrm>
            <a:off x="304800" y="2133600"/>
            <a:ext cx="5872709" cy="339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4038600" y="357266"/>
            <a:ext cx="4844009" cy="2614534"/>
          </a:xfrm>
          <a:prstGeom prst="cloudCallout">
            <a:avLst>
              <a:gd name="adj1" fmla="val -54170"/>
              <a:gd name="adj2" fmla="val 6593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/>
              <a:t>مميزات الاختبار الالكترونى</a:t>
            </a:r>
            <a:endParaRPr lang="en-US" sz="4400" b="1" dirty="0"/>
          </a:p>
        </p:txBody>
      </p:sp>
      <p:sp>
        <p:nvSpPr>
          <p:cNvPr id="4" name="Oval 3"/>
          <p:cNvSpPr/>
          <p:nvPr/>
        </p:nvSpPr>
        <p:spPr>
          <a:xfrm>
            <a:off x="4648200" y="6248400"/>
            <a:ext cx="457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973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725" y="152400"/>
            <a:ext cx="8077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4400" b="1" dirty="0">
                <a:solidFill>
                  <a:srgbClr val="FF0000"/>
                </a:solidFill>
              </a:rPr>
              <a:t>مميزات الاختبارات الالكترونية</a:t>
            </a:r>
            <a:r>
              <a:rPr lang="ar-AE" sz="2000" b="1" dirty="0"/>
              <a:t/>
            </a:r>
            <a:br>
              <a:rPr lang="ar-AE" sz="2000" b="1" dirty="0"/>
            </a:br>
            <a:r>
              <a:rPr lang="ar-AE" sz="2000" b="1" dirty="0"/>
              <a:t>1- </a:t>
            </a:r>
            <a:r>
              <a:rPr lang="ar-AE" sz="2400" b="1" dirty="0"/>
              <a:t>سهولة إعدادها وتنفيذها</a:t>
            </a:r>
            <a:br>
              <a:rPr lang="ar-AE" sz="2400" b="1" dirty="0"/>
            </a:br>
            <a:r>
              <a:rPr lang="ar-AE" sz="2400" b="1" dirty="0"/>
              <a:t>2- يمكن تطبيقها في </a:t>
            </a:r>
            <a:r>
              <a:rPr lang="ar-AE" sz="2400" b="1" dirty="0" smtClean="0"/>
              <a:t>نفس التوقيت لمجموعة </a:t>
            </a:r>
            <a:r>
              <a:rPr lang="ar-AE" sz="2400" b="1" dirty="0"/>
              <a:t>كبيرة من الأفراد أو </a:t>
            </a:r>
            <a:r>
              <a:rPr lang="ar-AE" sz="2400" b="1" dirty="0" smtClean="0"/>
              <a:t>فى أوقات </a:t>
            </a:r>
            <a:r>
              <a:rPr lang="ar-AE" sz="2400" b="1" dirty="0"/>
              <a:t>مختلفة وفي أماكن مختلفة</a:t>
            </a:r>
            <a:br>
              <a:rPr lang="ar-AE" sz="2400" b="1" dirty="0"/>
            </a:br>
            <a:r>
              <a:rPr lang="ar-AE" sz="2400" b="1" dirty="0"/>
              <a:t>3- يمكن إرسالها عن طريق </a:t>
            </a:r>
            <a:r>
              <a:rPr lang="ar-AE" sz="2400" b="1" dirty="0" smtClean="0"/>
              <a:t>البريد الالكترونى  </a:t>
            </a:r>
            <a:r>
              <a:rPr lang="ar-AE" sz="2400" b="1" dirty="0"/>
              <a:t>أو تضمينها في المواقع</a:t>
            </a:r>
            <a:br>
              <a:rPr lang="ar-AE" sz="2400" b="1" dirty="0"/>
            </a:br>
            <a:r>
              <a:rPr lang="ar-AE" sz="2400" b="1" dirty="0"/>
              <a:t>4- نتائجها مباشرة بعد الإجابة عن جميع الأسئلة</a:t>
            </a:r>
            <a:br>
              <a:rPr lang="ar-AE" sz="2400" b="1" dirty="0"/>
            </a:br>
            <a:r>
              <a:rPr lang="ar-AE" sz="2400" b="1" dirty="0"/>
              <a:t>5- تعطي تغذية راجعة في حالة الإجابات الخاطئة أو الصحيحة ، وتعزز الإجابة الصحيحة</a:t>
            </a:r>
            <a:br>
              <a:rPr lang="ar-AE" sz="2400" b="1" dirty="0"/>
            </a:br>
            <a:r>
              <a:rPr lang="ar-AE" sz="2400" b="1" dirty="0"/>
              <a:t>6- تعطي تحليل مباشر لمجموعة من الأفراد لمستوى أداءهم في </a:t>
            </a:r>
            <a:r>
              <a:rPr lang="ar-AE" sz="2400" b="1" dirty="0" smtClean="0"/>
              <a:t>الاختبار</a:t>
            </a:r>
          </a:p>
          <a:p>
            <a:pPr algn="r" rtl="1"/>
            <a:r>
              <a:rPr lang="ar-AE" sz="2400" b="1" dirty="0"/>
              <a:t/>
            </a:r>
            <a:br>
              <a:rPr lang="ar-AE" sz="2400" b="1" dirty="0"/>
            </a:br>
            <a:endParaRPr lang="en-US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61" y="4335045"/>
            <a:ext cx="2440439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3" r="7455"/>
          <a:stretch/>
        </p:blipFill>
        <p:spPr bwMode="auto">
          <a:xfrm>
            <a:off x="71439" y="4191000"/>
            <a:ext cx="2595562" cy="206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648200" y="6248400"/>
            <a:ext cx="457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859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4038600" y="381000"/>
            <a:ext cx="4844009" cy="2133600"/>
          </a:xfrm>
          <a:prstGeom prst="cloudCallout">
            <a:avLst>
              <a:gd name="adj1" fmla="val -65929"/>
              <a:gd name="adj2" fmla="val 7198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/>
              <a:t>عيوب الاختبار الالكترونى</a:t>
            </a:r>
            <a:endParaRPr lang="en-US" sz="4400" b="1" dirty="0"/>
          </a:p>
        </p:txBody>
      </p:sp>
      <p:sp>
        <p:nvSpPr>
          <p:cNvPr id="4" name="Oval 3"/>
          <p:cNvSpPr/>
          <p:nvPr/>
        </p:nvSpPr>
        <p:spPr>
          <a:xfrm>
            <a:off x="4648200" y="6248400"/>
            <a:ext cx="457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025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32348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4000" b="1" dirty="0" smtClean="0">
                <a:solidFill>
                  <a:srgbClr val="FF0000"/>
                </a:solidFill>
              </a:rPr>
              <a:t>عيوب </a:t>
            </a:r>
            <a:r>
              <a:rPr lang="ar-AE" sz="4000" b="1" dirty="0">
                <a:solidFill>
                  <a:srgbClr val="FF0000"/>
                </a:solidFill>
              </a:rPr>
              <a:t>الاختبارات </a:t>
            </a:r>
            <a:r>
              <a:rPr lang="ar-AE" sz="4000" b="1" dirty="0" smtClean="0">
                <a:solidFill>
                  <a:srgbClr val="FF0000"/>
                </a:solidFill>
              </a:rPr>
              <a:t>الالكترونية</a:t>
            </a:r>
          </a:p>
          <a:p>
            <a:pPr algn="r" rtl="1">
              <a:lnSpc>
                <a:spcPct val="150000"/>
              </a:lnSpc>
            </a:pPr>
            <a:r>
              <a:rPr lang="ar-AE" sz="3200" b="1" dirty="0" smtClean="0"/>
              <a:t>1- صعوبة </a:t>
            </a:r>
            <a:r>
              <a:rPr lang="ar-AE" sz="3200" b="1" dirty="0"/>
              <a:t>قياس المهارات العليا</a:t>
            </a:r>
            <a:br>
              <a:rPr lang="ar-AE" sz="3200" b="1" dirty="0"/>
            </a:br>
            <a:r>
              <a:rPr lang="ar-AE" sz="3200" b="1" dirty="0"/>
              <a:t>2- صعوبة تصحيح الأسئلة المقالية</a:t>
            </a:r>
            <a:br>
              <a:rPr lang="ar-AE" sz="3200" b="1" dirty="0"/>
            </a:br>
            <a:r>
              <a:rPr lang="ar-AE" sz="3200" b="1" dirty="0"/>
              <a:t>3- احتمال حدوث الأعطال في الأجهزة أو </a:t>
            </a:r>
            <a:r>
              <a:rPr lang="ar-AE" sz="3200" b="1" dirty="0" smtClean="0"/>
              <a:t>الشبكة</a:t>
            </a:r>
            <a:r>
              <a:rPr lang="ar-AE" sz="3200" b="1" dirty="0"/>
              <a:t/>
            </a:r>
            <a:br>
              <a:rPr lang="ar-AE" sz="3200" b="1" dirty="0"/>
            </a:br>
            <a:r>
              <a:rPr lang="ar-AE" sz="3200" b="1" dirty="0"/>
              <a:t>8- قيام الطالب بالإجابة عن الإختبار منتحلا شخصية آخر</a:t>
            </a:r>
            <a:endParaRPr lang="ar-AE" sz="3200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209816"/>
            <a:ext cx="3852862" cy="19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648200" y="6248400"/>
            <a:ext cx="457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733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</TotalTime>
  <Words>521</Words>
  <Application>Microsoft Office PowerPoint</Application>
  <PresentationFormat>On-screen Show (4:3)</PresentationFormat>
  <Paragraphs>178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87</cp:revision>
  <dcterms:created xsi:type="dcterms:W3CDTF">2015-01-21T17:05:40Z</dcterms:created>
  <dcterms:modified xsi:type="dcterms:W3CDTF">2015-04-17T18:19:31Z</dcterms:modified>
</cp:coreProperties>
</file>