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7" r:id="rId5"/>
  </p:sldIdLst>
  <p:sldSz cx="9144000" cy="8243888"/>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7" userDrawn="1">
          <p15:clr>
            <a:srgbClr val="A4A3A4"/>
          </p15:clr>
        </p15:guide>
        <p15:guide id="2" pos="2857" userDrawn="1">
          <p15:clr>
            <a:srgbClr val="A4A3A4"/>
          </p15:clr>
        </p15:guide>
        <p15:guide id="3" pos="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BFE"/>
    <a:srgbClr val="BA97C9"/>
    <a:srgbClr val="64C6EA"/>
    <a:srgbClr val="169486"/>
    <a:srgbClr val="C36B6B"/>
    <a:srgbClr val="2E6A38"/>
    <a:srgbClr val="98C8C8"/>
    <a:srgbClr val="B9B9FF"/>
    <a:srgbClr val="CCECFF"/>
    <a:srgbClr val="167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66" autoAdjust="0"/>
    <p:restoredTop sz="94660"/>
  </p:normalViewPr>
  <p:slideViewPr>
    <p:cSldViewPr snapToGrid="0" showGuides="1">
      <p:cViewPr varScale="1">
        <p:scale>
          <a:sx n="71" d="100"/>
          <a:sy n="71" d="100"/>
        </p:scale>
        <p:origin x="1997" y="72"/>
      </p:cViewPr>
      <p:guideLst>
        <p:guide orient="horz" pos="2597"/>
        <p:guide pos="2857"/>
        <p:guide pos="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9174"/>
            <a:ext cx="7772400" cy="2870094"/>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329950"/>
            <a:ext cx="6858000" cy="19903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B72787-2BC9-4661-A687-05DDFFE7D689}"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0CC0C-1006-4179-8564-DB81D7D05A57}" type="slidenum">
              <a:rPr lang="en-US" smtClean="0"/>
              <a:t>‹#›</a:t>
            </a:fld>
            <a:endParaRPr lang="en-US"/>
          </a:p>
        </p:txBody>
      </p:sp>
    </p:spTree>
    <p:extLst>
      <p:ext uri="{BB962C8B-B14F-4D97-AF65-F5344CB8AC3E}">
        <p14:creationId xmlns:p14="http://schemas.microsoft.com/office/powerpoint/2010/main" val="400228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B72787-2BC9-4661-A687-05DDFFE7D689}"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0CC0C-1006-4179-8564-DB81D7D05A57}" type="slidenum">
              <a:rPr lang="en-US" smtClean="0"/>
              <a:t>‹#›</a:t>
            </a:fld>
            <a:endParaRPr lang="en-US"/>
          </a:p>
        </p:txBody>
      </p:sp>
    </p:spTree>
    <p:extLst>
      <p:ext uri="{BB962C8B-B14F-4D97-AF65-F5344CB8AC3E}">
        <p14:creationId xmlns:p14="http://schemas.microsoft.com/office/powerpoint/2010/main" val="260882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438911"/>
            <a:ext cx="1971675" cy="69863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38911"/>
            <a:ext cx="5800725" cy="69863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B72787-2BC9-4661-A687-05DDFFE7D689}"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0CC0C-1006-4179-8564-DB81D7D05A57}" type="slidenum">
              <a:rPr lang="en-US" smtClean="0"/>
              <a:t>‹#›</a:t>
            </a:fld>
            <a:endParaRPr lang="en-US"/>
          </a:p>
        </p:txBody>
      </p:sp>
    </p:spTree>
    <p:extLst>
      <p:ext uri="{BB962C8B-B14F-4D97-AF65-F5344CB8AC3E}">
        <p14:creationId xmlns:p14="http://schemas.microsoft.com/office/powerpoint/2010/main" val="137765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B72787-2BC9-4661-A687-05DDFFE7D689}"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0CC0C-1006-4179-8564-DB81D7D05A57}" type="slidenum">
              <a:rPr lang="en-US" smtClean="0"/>
              <a:t>‹#›</a:t>
            </a:fld>
            <a:endParaRPr lang="en-US"/>
          </a:p>
        </p:txBody>
      </p:sp>
    </p:spTree>
    <p:extLst>
      <p:ext uri="{BB962C8B-B14F-4D97-AF65-F5344CB8AC3E}">
        <p14:creationId xmlns:p14="http://schemas.microsoft.com/office/powerpoint/2010/main" val="119897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055249"/>
            <a:ext cx="7886700" cy="3429228"/>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5516919"/>
            <a:ext cx="7886700" cy="180335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B72787-2BC9-4661-A687-05DDFFE7D689}"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0CC0C-1006-4179-8564-DB81D7D05A57}" type="slidenum">
              <a:rPr lang="en-US" smtClean="0"/>
              <a:t>‹#›</a:t>
            </a:fld>
            <a:endParaRPr lang="en-US"/>
          </a:p>
        </p:txBody>
      </p:sp>
    </p:spTree>
    <p:extLst>
      <p:ext uri="{BB962C8B-B14F-4D97-AF65-F5344CB8AC3E}">
        <p14:creationId xmlns:p14="http://schemas.microsoft.com/office/powerpoint/2010/main" val="21188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94554"/>
            <a:ext cx="3886200" cy="52306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94554"/>
            <a:ext cx="3886200" cy="52306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B72787-2BC9-4661-A687-05DDFFE7D689}"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0CC0C-1006-4179-8564-DB81D7D05A57}" type="slidenum">
              <a:rPr lang="en-US" smtClean="0"/>
              <a:t>‹#›</a:t>
            </a:fld>
            <a:endParaRPr lang="en-US"/>
          </a:p>
        </p:txBody>
      </p:sp>
    </p:spTree>
    <p:extLst>
      <p:ext uri="{BB962C8B-B14F-4D97-AF65-F5344CB8AC3E}">
        <p14:creationId xmlns:p14="http://schemas.microsoft.com/office/powerpoint/2010/main" val="417102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8913"/>
            <a:ext cx="7886700" cy="15934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020898"/>
            <a:ext cx="3868340" cy="9904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011309"/>
            <a:ext cx="3868340" cy="4429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2020898"/>
            <a:ext cx="3887391" cy="9904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3011309"/>
            <a:ext cx="3887391" cy="4429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B72787-2BC9-4661-A687-05DDFFE7D689}" type="datetimeFigureOut">
              <a:rPr lang="en-US" smtClean="0"/>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B0CC0C-1006-4179-8564-DB81D7D05A57}" type="slidenum">
              <a:rPr lang="en-US" smtClean="0"/>
              <a:t>‹#›</a:t>
            </a:fld>
            <a:endParaRPr lang="en-US"/>
          </a:p>
        </p:txBody>
      </p:sp>
    </p:spTree>
    <p:extLst>
      <p:ext uri="{BB962C8B-B14F-4D97-AF65-F5344CB8AC3E}">
        <p14:creationId xmlns:p14="http://schemas.microsoft.com/office/powerpoint/2010/main" val="43369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72787-2BC9-4661-A687-05DDFFE7D689}" type="datetimeFigureOut">
              <a:rPr lang="en-US" smtClean="0"/>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B0CC0C-1006-4179-8564-DB81D7D05A57}" type="slidenum">
              <a:rPr lang="en-US" smtClean="0"/>
              <a:t>‹#›</a:t>
            </a:fld>
            <a:endParaRPr lang="en-US"/>
          </a:p>
        </p:txBody>
      </p:sp>
    </p:spTree>
    <p:extLst>
      <p:ext uri="{BB962C8B-B14F-4D97-AF65-F5344CB8AC3E}">
        <p14:creationId xmlns:p14="http://schemas.microsoft.com/office/powerpoint/2010/main" val="287772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72787-2BC9-4661-A687-05DDFFE7D689}" type="datetimeFigureOut">
              <a:rPr lang="en-US" smtClean="0"/>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B0CC0C-1006-4179-8564-DB81D7D05A57}" type="slidenum">
              <a:rPr lang="en-US" smtClean="0"/>
              <a:t>‹#›</a:t>
            </a:fld>
            <a:endParaRPr lang="en-US"/>
          </a:p>
        </p:txBody>
      </p:sp>
    </p:spTree>
    <p:extLst>
      <p:ext uri="{BB962C8B-B14F-4D97-AF65-F5344CB8AC3E}">
        <p14:creationId xmlns:p14="http://schemas.microsoft.com/office/powerpoint/2010/main" val="356604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49592"/>
            <a:ext cx="2949178" cy="192357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186969"/>
            <a:ext cx="4629150" cy="5858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473166"/>
            <a:ext cx="2949178" cy="45818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B72787-2BC9-4661-A687-05DDFFE7D689}"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0CC0C-1006-4179-8564-DB81D7D05A57}" type="slidenum">
              <a:rPr lang="en-US" smtClean="0"/>
              <a:t>‹#›</a:t>
            </a:fld>
            <a:endParaRPr lang="en-US"/>
          </a:p>
        </p:txBody>
      </p:sp>
    </p:spTree>
    <p:extLst>
      <p:ext uri="{BB962C8B-B14F-4D97-AF65-F5344CB8AC3E}">
        <p14:creationId xmlns:p14="http://schemas.microsoft.com/office/powerpoint/2010/main" val="211720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49592"/>
            <a:ext cx="2949178" cy="19235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186969"/>
            <a:ext cx="4629150" cy="58585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473166"/>
            <a:ext cx="2949178" cy="45818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B72787-2BC9-4661-A687-05DDFFE7D689}"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0CC0C-1006-4179-8564-DB81D7D05A57}" type="slidenum">
              <a:rPr lang="en-US" smtClean="0"/>
              <a:t>‹#›</a:t>
            </a:fld>
            <a:endParaRPr lang="en-US"/>
          </a:p>
        </p:txBody>
      </p:sp>
    </p:spTree>
    <p:extLst>
      <p:ext uri="{BB962C8B-B14F-4D97-AF65-F5344CB8AC3E}">
        <p14:creationId xmlns:p14="http://schemas.microsoft.com/office/powerpoint/2010/main" val="324518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38913"/>
            <a:ext cx="7886700" cy="15934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194554"/>
            <a:ext cx="7886700" cy="5230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7640865"/>
            <a:ext cx="2057400" cy="438911"/>
          </a:xfrm>
          <a:prstGeom prst="rect">
            <a:avLst/>
          </a:prstGeom>
        </p:spPr>
        <p:txBody>
          <a:bodyPr vert="horz" lIns="91440" tIns="45720" rIns="91440" bIns="45720" rtlCol="0" anchor="ctr"/>
          <a:lstStyle>
            <a:lvl1pPr algn="l">
              <a:defRPr sz="1200">
                <a:solidFill>
                  <a:schemeClr val="tx1">
                    <a:tint val="75000"/>
                  </a:schemeClr>
                </a:solidFill>
              </a:defRPr>
            </a:lvl1pPr>
          </a:lstStyle>
          <a:p>
            <a:fld id="{5DB72787-2BC9-4661-A687-05DDFFE7D689}" type="datetimeFigureOut">
              <a:rPr lang="en-US" smtClean="0"/>
              <a:t>4/8/2021</a:t>
            </a:fld>
            <a:endParaRPr lang="en-US"/>
          </a:p>
        </p:txBody>
      </p:sp>
      <p:sp>
        <p:nvSpPr>
          <p:cNvPr id="5" name="Footer Placeholder 4"/>
          <p:cNvSpPr>
            <a:spLocks noGrp="1"/>
          </p:cNvSpPr>
          <p:nvPr>
            <p:ph type="ftr" sz="quarter" idx="3"/>
          </p:nvPr>
        </p:nvSpPr>
        <p:spPr>
          <a:xfrm>
            <a:off x="3028950" y="7640865"/>
            <a:ext cx="3086100" cy="4389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7640865"/>
            <a:ext cx="2057400" cy="438911"/>
          </a:xfrm>
          <a:prstGeom prst="rect">
            <a:avLst/>
          </a:prstGeom>
        </p:spPr>
        <p:txBody>
          <a:bodyPr vert="horz" lIns="91440" tIns="45720" rIns="91440" bIns="45720" rtlCol="0" anchor="ctr"/>
          <a:lstStyle>
            <a:lvl1pPr algn="r">
              <a:defRPr sz="1200">
                <a:solidFill>
                  <a:schemeClr val="tx1">
                    <a:tint val="75000"/>
                  </a:schemeClr>
                </a:solidFill>
              </a:defRPr>
            </a:lvl1pPr>
          </a:lstStyle>
          <a:p>
            <a:fld id="{CDB0CC0C-1006-4179-8564-DB81D7D05A57}" type="slidenum">
              <a:rPr lang="en-US" smtClean="0"/>
              <a:t>‹#›</a:t>
            </a:fld>
            <a:endParaRPr lang="en-US"/>
          </a:p>
        </p:txBody>
      </p:sp>
    </p:spTree>
    <p:extLst>
      <p:ext uri="{BB962C8B-B14F-4D97-AF65-F5344CB8AC3E}">
        <p14:creationId xmlns:p14="http://schemas.microsoft.com/office/powerpoint/2010/main" val="26135350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2.png"/><Relationship Id="rId3" Type="http://schemas.openxmlformats.org/officeDocument/2006/relationships/image" Target="../media/image2.w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0114" y="933907"/>
            <a:ext cx="4340254" cy="257369"/>
          </a:xfrm>
          <a:prstGeom prst="rect">
            <a:avLst/>
          </a:prstGeom>
          <a:solidFill>
            <a:srgbClr val="BA97C9"/>
          </a:solidFill>
        </p:spPr>
        <p:txBody>
          <a:bodyPr wrap="square" lIns="72000" tIns="36000" bIns="36000">
            <a:spAutoFit/>
          </a:bodyPr>
          <a:lstStyle/>
          <a:p>
            <a:r>
              <a:rPr lang="en-US" sz="1200" b="1" dirty="0">
                <a:latin typeface="Arial" panose="020B0604020202020204" pitchFamily="34" charset="0"/>
              </a:rPr>
              <a:t>Introduction</a:t>
            </a:r>
          </a:p>
        </p:txBody>
      </p:sp>
      <p:sp>
        <p:nvSpPr>
          <p:cNvPr id="17" name="Rectangle 16"/>
          <p:cNvSpPr/>
          <p:nvPr/>
        </p:nvSpPr>
        <p:spPr>
          <a:xfrm>
            <a:off x="100114" y="4273"/>
            <a:ext cx="8926993" cy="905623"/>
          </a:xfrm>
          <a:prstGeom prst="rect">
            <a:avLst/>
          </a:prstGeom>
          <a:solidFill>
            <a:srgbClr val="169486"/>
          </a:solidFill>
          <a:ln>
            <a:solidFill>
              <a:schemeClr val="accent6">
                <a:lumMod val="60000"/>
                <a:lumOff val="40000"/>
              </a:schemeClr>
            </a:solidFill>
          </a:ln>
        </p:spPr>
        <p:txBody>
          <a:bodyPr wrap="square" bIns="72000">
            <a:spAutoFit/>
          </a:bodyPr>
          <a:lstStyle/>
          <a:p>
            <a:pPr algn="ctr"/>
            <a:r>
              <a:rPr lang="en-US" sz="1400" b="1"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Genome-wide small RNA sequencing analysis identifies novel microRNAs expressed during development and are altered in obesity</a:t>
            </a:r>
            <a:endParaRPr lang="en-US" sz="1400" b="1" dirty="0">
              <a:solidFill>
                <a:schemeClr val="bg1">
                  <a:lumMod val="95000"/>
                </a:schemeClr>
              </a:solidFill>
              <a:latin typeface="Arial" panose="020B0604020202020204" pitchFamily="34" charset="0"/>
              <a:cs typeface="Arial" panose="020B0604020202020204" pitchFamily="34" charset="0"/>
            </a:endParaRPr>
          </a:p>
          <a:p>
            <a:pPr marL="0" marR="0" algn="ctr" fontAlgn="base">
              <a:lnSpc>
                <a:spcPct val="115000"/>
              </a:lnSpc>
              <a:spcBef>
                <a:spcPts val="0"/>
              </a:spcBef>
              <a:spcAft>
                <a:spcPts val="0"/>
              </a:spcAft>
            </a:pPr>
            <a:r>
              <a:rPr lang="en-US" sz="1000" b="1" u="sng"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Challagandla AK</a:t>
            </a:r>
            <a:r>
              <a:rPr lang="en-US" sz="1000" b="1"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 (Graduate), </a:t>
            </a:r>
            <a:r>
              <a:rPr lang="en-US" sz="1000" b="1" dirty="0" err="1">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Kaimala</a:t>
            </a:r>
            <a:r>
              <a:rPr lang="en-US" sz="1000" b="1"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 S, Daniel AP, </a:t>
            </a:r>
            <a:r>
              <a:rPr lang="en-US" sz="1000" b="1" dirty="0" err="1">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Sreedharan</a:t>
            </a:r>
            <a:r>
              <a:rPr lang="en-US" sz="1000" b="1"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 SP, Emerald BS</a:t>
            </a:r>
            <a:endParaRPr lang="en-US"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gn="ctr" fontAlgn="base">
              <a:lnSpc>
                <a:spcPct val="115000"/>
              </a:lnSpc>
              <a:spcBef>
                <a:spcPts val="0"/>
              </a:spcBef>
              <a:spcAft>
                <a:spcPts val="0"/>
              </a:spcAft>
            </a:pPr>
            <a:r>
              <a:rPr lang="en-US" sz="1000" b="1"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Department of Anatomy, College of Medicine and Health Sciences, United Arab Emirates University, Al Ain, Abu Dhabi, UAE</a:t>
            </a:r>
            <a:endParaRPr lang="en-US"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100114" y="1166350"/>
            <a:ext cx="4340254" cy="2400657"/>
          </a:xfrm>
          <a:prstGeom prst="rect">
            <a:avLst/>
          </a:prstGeom>
          <a:solidFill>
            <a:schemeClr val="bg1"/>
          </a:solidFill>
        </p:spPr>
        <p:txBody>
          <a:bodyPr wrap="square" lIns="0" rIns="0">
            <a:spAutoFit/>
          </a:bodyPr>
          <a:lstStyle/>
          <a:p>
            <a:pPr algn="just"/>
            <a:r>
              <a:rPr lang="en-US" sz="1000" dirty="0">
                <a:latin typeface="Arial" panose="020B0604020202020204" pitchFamily="34" charset="0"/>
              </a:rPr>
              <a:t>MicroRNAs (miRNAs) are ~21bp long regulatory RNAs and involves in the regulation of cellular pathways by targeting associated mRNAs. They regulate all known cellular functions such as development, differentiation and metabolism and dysregulation in their expression have been linked to different diseases including metabolic diseases such as obesity and type 2 diabetes. Even though rat is a well-established model system for metabolic studies and the relevance of miRNAs as regulators of metabolism is well established, very few miRNAs have been identified in rat, compared to humans and mouse. We carried out a genome-wide small RNA sequencing using rat skeletal muscle and compared two developmental stages, newborn (day 1) and adult (day 145) rats and two developmental conditions, lower birth weight (LBW, 5th to 25th percentile) and average birth weight (ABW, 50th to 75th percentile). Further small RNA-Seq analysis and miRNA functional verification was carried to investigate the identified novel miRNAs involved in metabolic pathways and associated complications.</a:t>
            </a:r>
            <a:endParaRPr lang="en-US" sz="1000" dirty="0"/>
          </a:p>
        </p:txBody>
      </p:sp>
      <p:sp>
        <p:nvSpPr>
          <p:cNvPr id="20" name="Rectangle 19"/>
          <p:cNvSpPr/>
          <p:nvPr/>
        </p:nvSpPr>
        <p:spPr>
          <a:xfrm>
            <a:off x="77495" y="4047059"/>
            <a:ext cx="4340254" cy="257369"/>
          </a:xfrm>
          <a:prstGeom prst="rect">
            <a:avLst/>
          </a:prstGeom>
          <a:solidFill>
            <a:srgbClr val="BA97C9"/>
          </a:solidFill>
        </p:spPr>
        <p:txBody>
          <a:bodyPr wrap="square" lIns="72000" tIns="36000" bIns="36000">
            <a:spAutoFit/>
          </a:bodyPr>
          <a:lstStyle/>
          <a:p>
            <a:r>
              <a:rPr lang="en-US" sz="1200" b="1" dirty="0">
                <a:latin typeface="Arial" panose="020B0604020202020204" pitchFamily="34" charset="0"/>
              </a:rPr>
              <a:t>Methodology</a:t>
            </a:r>
          </a:p>
        </p:txBody>
      </p:sp>
      <p:sp>
        <p:nvSpPr>
          <p:cNvPr id="21" name="Rectangle 20"/>
          <p:cNvSpPr/>
          <p:nvPr/>
        </p:nvSpPr>
        <p:spPr>
          <a:xfrm>
            <a:off x="77495" y="4284356"/>
            <a:ext cx="4340254" cy="707886"/>
          </a:xfrm>
          <a:prstGeom prst="rect">
            <a:avLst/>
          </a:prstGeom>
          <a:solidFill>
            <a:schemeClr val="bg1"/>
          </a:solidFill>
        </p:spPr>
        <p:txBody>
          <a:bodyPr wrap="square" lIns="0" rIns="0">
            <a:spAutoFit/>
          </a:bodyPr>
          <a:lstStyle/>
          <a:p>
            <a:pPr algn="just"/>
            <a:r>
              <a:rPr lang="en-US" sz="1000" dirty="0">
                <a:latin typeface="Arial" panose="020B0604020202020204" pitchFamily="34" charset="0"/>
              </a:rPr>
              <a:t>Whole-genome small RNA-sequencing was carried to identify the small RNA transcriptome repertoire involved in metabolic pathways. L6 muscle satellite cell line was used for in-vitro miRNA knockdown/overexpression studies and functional characterization of the identified miRNAs.</a:t>
            </a:r>
          </a:p>
        </p:txBody>
      </p:sp>
      <p:sp>
        <p:nvSpPr>
          <p:cNvPr id="22" name="Rectangle 21"/>
          <p:cNvSpPr/>
          <p:nvPr/>
        </p:nvSpPr>
        <p:spPr>
          <a:xfrm>
            <a:off x="69704" y="6679045"/>
            <a:ext cx="4370664" cy="257369"/>
          </a:xfrm>
          <a:prstGeom prst="rect">
            <a:avLst/>
          </a:prstGeom>
          <a:solidFill>
            <a:srgbClr val="BA97C9"/>
          </a:solidFill>
        </p:spPr>
        <p:txBody>
          <a:bodyPr wrap="square" lIns="72000" tIns="36000" bIns="36000">
            <a:spAutoFit/>
          </a:bodyPr>
          <a:lstStyle/>
          <a:p>
            <a:r>
              <a:rPr lang="en-US" sz="1200" b="1" dirty="0">
                <a:latin typeface="Arial" panose="020B0604020202020204" pitchFamily="34" charset="0"/>
              </a:rPr>
              <a:t>Results</a:t>
            </a:r>
          </a:p>
        </p:txBody>
      </p:sp>
      <p:sp>
        <p:nvSpPr>
          <p:cNvPr id="24" name="Rectangle 23"/>
          <p:cNvSpPr/>
          <p:nvPr/>
        </p:nvSpPr>
        <p:spPr>
          <a:xfrm>
            <a:off x="4665493" y="6604979"/>
            <a:ext cx="4416458" cy="257369"/>
          </a:xfrm>
          <a:prstGeom prst="rect">
            <a:avLst/>
          </a:prstGeom>
          <a:solidFill>
            <a:srgbClr val="BA97C9"/>
          </a:solidFill>
        </p:spPr>
        <p:txBody>
          <a:bodyPr wrap="square" lIns="72000" tIns="36000" bIns="36000">
            <a:spAutoFit/>
          </a:bodyPr>
          <a:lstStyle/>
          <a:p>
            <a:r>
              <a:rPr lang="en-US" sz="1200" b="1" dirty="0">
                <a:latin typeface="Arial" panose="020B0604020202020204" pitchFamily="34" charset="0"/>
              </a:rPr>
              <a:t>Conclusion</a:t>
            </a:r>
          </a:p>
        </p:txBody>
      </p:sp>
      <p:sp>
        <p:nvSpPr>
          <p:cNvPr id="25" name="Rectangle 24"/>
          <p:cNvSpPr/>
          <p:nvPr/>
        </p:nvSpPr>
        <p:spPr>
          <a:xfrm>
            <a:off x="4665493" y="6833257"/>
            <a:ext cx="4370663" cy="707886"/>
          </a:xfrm>
          <a:prstGeom prst="rect">
            <a:avLst/>
          </a:prstGeom>
          <a:solidFill>
            <a:schemeClr val="bg1"/>
          </a:solidFill>
        </p:spPr>
        <p:txBody>
          <a:bodyPr wrap="square" lIns="0" rIns="0">
            <a:spAutoFit/>
          </a:bodyPr>
          <a:lstStyle/>
          <a:p>
            <a:pPr algn="just"/>
            <a:r>
              <a:rPr lang="en-US" sz="1000" dirty="0">
                <a:latin typeface="Arial" panose="020B0604020202020204" pitchFamily="34" charset="0"/>
              </a:rPr>
              <a:t>We have identified 956 novel small-RNAs. As these are of either developmental or metabolic relevance these will be a good resource for further analyses which will contribute significantly to our understanding of miRNA biology in development and disease.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523" y="7978816"/>
            <a:ext cx="1744275" cy="24918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244" y="7940767"/>
            <a:ext cx="1835793" cy="306426"/>
          </a:xfrm>
          <a:prstGeom prst="rect">
            <a:avLst/>
          </a:prstGeom>
        </p:spPr>
      </p:pic>
      <p:sp>
        <p:nvSpPr>
          <p:cNvPr id="32" name="Rectangle 31">
            <a:extLst>
              <a:ext uri="{FF2B5EF4-FFF2-40B4-BE49-F238E27FC236}">
                <a16:creationId xmlns:a16="http://schemas.microsoft.com/office/drawing/2014/main" id="{AD53BC81-2015-4DCB-9258-4EB9C38840B5}"/>
              </a:ext>
            </a:extLst>
          </p:cNvPr>
          <p:cNvSpPr/>
          <p:nvPr/>
        </p:nvSpPr>
        <p:spPr>
          <a:xfrm>
            <a:off x="69704" y="3486979"/>
            <a:ext cx="4340254" cy="257369"/>
          </a:xfrm>
          <a:prstGeom prst="rect">
            <a:avLst/>
          </a:prstGeom>
          <a:solidFill>
            <a:srgbClr val="BA97C9"/>
          </a:solidFill>
        </p:spPr>
        <p:txBody>
          <a:bodyPr wrap="square" lIns="72000" tIns="36000" bIns="36000">
            <a:spAutoFit/>
          </a:bodyPr>
          <a:lstStyle/>
          <a:p>
            <a:r>
              <a:rPr lang="en-US" sz="1200" b="1" dirty="0">
                <a:latin typeface="Arial" panose="020B0604020202020204" pitchFamily="34" charset="0"/>
              </a:rPr>
              <a:t>Aims</a:t>
            </a:r>
          </a:p>
        </p:txBody>
      </p:sp>
      <p:sp>
        <p:nvSpPr>
          <p:cNvPr id="33" name="Rectangle 32">
            <a:extLst>
              <a:ext uri="{FF2B5EF4-FFF2-40B4-BE49-F238E27FC236}">
                <a16:creationId xmlns:a16="http://schemas.microsoft.com/office/drawing/2014/main" id="{21B89FCB-65E6-4435-8C23-EC5777C14CDE}"/>
              </a:ext>
            </a:extLst>
          </p:cNvPr>
          <p:cNvSpPr/>
          <p:nvPr/>
        </p:nvSpPr>
        <p:spPr>
          <a:xfrm>
            <a:off x="77254" y="3697842"/>
            <a:ext cx="4340254" cy="400110"/>
          </a:xfrm>
          <a:prstGeom prst="rect">
            <a:avLst/>
          </a:prstGeom>
          <a:solidFill>
            <a:schemeClr val="bg1"/>
          </a:solidFill>
        </p:spPr>
        <p:txBody>
          <a:bodyPr wrap="square" lIns="0" rIns="0">
            <a:spAutoFit/>
          </a:bodyPr>
          <a:lstStyle/>
          <a:p>
            <a:pPr algn="just"/>
            <a:r>
              <a:rPr lang="en-US" sz="1000" dirty="0">
                <a:effectLst/>
                <a:latin typeface="Arial" panose="020B0604020202020204" pitchFamily="34" charset="0"/>
                <a:ea typeface="Calibri" panose="020F0502020204030204" pitchFamily="34" charset="0"/>
                <a:cs typeface="Arial" panose="020B0604020202020204" pitchFamily="34" charset="0"/>
              </a:rPr>
              <a:t>Identify the small RNA transcriptome repertoire of developmental and metabolic significance using a rat model system. </a:t>
            </a:r>
            <a:endParaRPr lang="en-US" sz="4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A8104118-7D09-443A-BB6E-9317EB10C3CE}"/>
              </a:ext>
            </a:extLst>
          </p:cNvPr>
          <p:cNvGrpSpPr/>
          <p:nvPr/>
        </p:nvGrpSpPr>
        <p:grpSpPr>
          <a:xfrm>
            <a:off x="72632" y="4953000"/>
            <a:ext cx="4352287" cy="1759253"/>
            <a:chOff x="72632" y="5753100"/>
            <a:chExt cx="4352287" cy="1759253"/>
          </a:xfrm>
        </p:grpSpPr>
        <p:pic>
          <p:nvPicPr>
            <p:cNvPr id="4" name="Picture 3">
              <a:extLst>
                <a:ext uri="{FF2B5EF4-FFF2-40B4-BE49-F238E27FC236}">
                  <a16:creationId xmlns:a16="http://schemas.microsoft.com/office/drawing/2014/main" id="{2657C342-F107-4D43-A597-C45819179AEC}"/>
                </a:ext>
              </a:extLst>
            </p:cNvPr>
            <p:cNvPicPr>
              <a:picLocks noChangeAspect="1"/>
            </p:cNvPicPr>
            <p:nvPr/>
          </p:nvPicPr>
          <p:blipFill>
            <a:blip r:embed="rId4"/>
            <a:stretch>
              <a:fillRect/>
            </a:stretch>
          </p:blipFill>
          <p:spPr>
            <a:xfrm>
              <a:off x="72632" y="5753100"/>
              <a:ext cx="3059719" cy="1759253"/>
            </a:xfrm>
            <a:prstGeom prst="rect">
              <a:avLst/>
            </a:prstGeom>
          </p:spPr>
        </p:pic>
        <p:pic>
          <p:nvPicPr>
            <p:cNvPr id="5" name="Picture 4">
              <a:extLst>
                <a:ext uri="{FF2B5EF4-FFF2-40B4-BE49-F238E27FC236}">
                  <a16:creationId xmlns:a16="http://schemas.microsoft.com/office/drawing/2014/main" id="{08986C83-5B0F-4081-9783-431A7ED7D9C2}"/>
                </a:ext>
              </a:extLst>
            </p:cNvPr>
            <p:cNvPicPr>
              <a:picLocks noChangeAspect="1"/>
            </p:cNvPicPr>
            <p:nvPr/>
          </p:nvPicPr>
          <p:blipFill rotWithShape="1">
            <a:blip r:embed="rId5"/>
            <a:srcRect t="5955"/>
            <a:stretch/>
          </p:blipFill>
          <p:spPr>
            <a:xfrm>
              <a:off x="3162389" y="5753100"/>
              <a:ext cx="1262530" cy="1731232"/>
            </a:xfrm>
            <a:prstGeom prst="rect">
              <a:avLst/>
            </a:prstGeom>
          </p:spPr>
        </p:pic>
      </p:grpSp>
      <p:sp>
        <p:nvSpPr>
          <p:cNvPr id="34" name="Rectangle 33">
            <a:extLst>
              <a:ext uri="{FF2B5EF4-FFF2-40B4-BE49-F238E27FC236}">
                <a16:creationId xmlns:a16="http://schemas.microsoft.com/office/drawing/2014/main" id="{83239144-B927-4D4F-AFA4-399BDA9AF0ED}"/>
              </a:ext>
            </a:extLst>
          </p:cNvPr>
          <p:cNvSpPr/>
          <p:nvPr/>
        </p:nvSpPr>
        <p:spPr>
          <a:xfrm>
            <a:off x="62049" y="6916161"/>
            <a:ext cx="4370663" cy="1323439"/>
          </a:xfrm>
          <a:prstGeom prst="rect">
            <a:avLst/>
          </a:prstGeom>
          <a:solidFill>
            <a:schemeClr val="bg1"/>
          </a:solidFill>
        </p:spPr>
        <p:txBody>
          <a:bodyPr wrap="square" lIns="0" rIns="0">
            <a:spAutoFit/>
          </a:bodyPr>
          <a:lstStyle/>
          <a:p>
            <a:pPr algn="just"/>
            <a:r>
              <a:rPr lang="en-US" sz="1000" dirty="0">
                <a:latin typeface="Arial" panose="020B0604020202020204" pitchFamily="34" charset="0"/>
              </a:rPr>
              <a:t>We identified a total of 2932 miRNAs of which 1976 miRNAs were previously described at least in one species (human, mice or rat) and 956 previously undescribed small-RNAs whose expression changed during development or altered as a function of their developmental condition. We have verified the developmental expression of 103 of these novel pre-miRNAs. Further, by extending the analyses to 23 of these mature miRNAs, we have identified the gene targets and the pathways they may regulate. We also show the significance of two of these novel miRNAs to lipid metabolism and obesity.</a:t>
            </a:r>
          </a:p>
        </p:txBody>
      </p:sp>
      <p:pic>
        <p:nvPicPr>
          <p:cNvPr id="7" name="Picture 6">
            <a:extLst>
              <a:ext uri="{FF2B5EF4-FFF2-40B4-BE49-F238E27FC236}">
                <a16:creationId xmlns:a16="http://schemas.microsoft.com/office/drawing/2014/main" id="{FDDD2354-A6EA-4E5F-811F-CFE530E64B28}"/>
              </a:ext>
            </a:extLst>
          </p:cNvPr>
          <p:cNvPicPr>
            <a:picLocks noChangeAspect="1"/>
          </p:cNvPicPr>
          <p:nvPr/>
        </p:nvPicPr>
        <p:blipFill rotWithShape="1">
          <a:blip r:embed="rId6"/>
          <a:srcRect l="9757" r="43954" b="10190"/>
          <a:stretch/>
        </p:blipFill>
        <p:spPr>
          <a:xfrm>
            <a:off x="4563610" y="909897"/>
            <a:ext cx="952500" cy="1991418"/>
          </a:xfrm>
          <a:prstGeom prst="rect">
            <a:avLst/>
          </a:prstGeom>
        </p:spPr>
      </p:pic>
      <p:pic>
        <p:nvPicPr>
          <p:cNvPr id="8" name="Picture 7">
            <a:extLst>
              <a:ext uri="{FF2B5EF4-FFF2-40B4-BE49-F238E27FC236}">
                <a16:creationId xmlns:a16="http://schemas.microsoft.com/office/drawing/2014/main" id="{D79609D9-BCB5-43AC-A90E-027FDA9F4539}"/>
              </a:ext>
            </a:extLst>
          </p:cNvPr>
          <p:cNvPicPr>
            <a:picLocks noChangeAspect="1"/>
          </p:cNvPicPr>
          <p:nvPr/>
        </p:nvPicPr>
        <p:blipFill rotWithShape="1">
          <a:blip r:embed="rId7"/>
          <a:srcRect t="5380"/>
          <a:stretch/>
        </p:blipFill>
        <p:spPr>
          <a:xfrm>
            <a:off x="5531350" y="919083"/>
            <a:ext cx="3274492" cy="1741805"/>
          </a:xfrm>
          <a:prstGeom prst="rect">
            <a:avLst/>
          </a:prstGeom>
        </p:spPr>
      </p:pic>
      <p:pic>
        <p:nvPicPr>
          <p:cNvPr id="37" name="Picture 36" descr="Chart&#10;&#10;Description automatically generated with medium confidence">
            <a:extLst>
              <a:ext uri="{FF2B5EF4-FFF2-40B4-BE49-F238E27FC236}">
                <a16:creationId xmlns:a16="http://schemas.microsoft.com/office/drawing/2014/main" id="{2D471DCD-07D3-43F0-9126-129A4548B81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74" r="10159" b="3755"/>
          <a:stretch/>
        </p:blipFill>
        <p:spPr>
          <a:xfrm>
            <a:off x="8821826" y="946655"/>
            <a:ext cx="164076" cy="300227"/>
          </a:xfrm>
          <a:prstGeom prst="rect">
            <a:avLst/>
          </a:prstGeom>
        </p:spPr>
      </p:pic>
      <p:pic>
        <p:nvPicPr>
          <p:cNvPr id="38" name="Picture 37" descr="Chart&#10;&#10;Description automatically generated">
            <a:extLst>
              <a:ext uri="{FF2B5EF4-FFF2-40B4-BE49-F238E27FC236}">
                <a16:creationId xmlns:a16="http://schemas.microsoft.com/office/drawing/2014/main" id="{9E1A05AC-AD06-4B71-8975-7E859C75922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2286" t="6732" r="9567" b="80452"/>
          <a:stretch/>
        </p:blipFill>
        <p:spPr>
          <a:xfrm>
            <a:off x="5536750" y="2541624"/>
            <a:ext cx="659116" cy="323566"/>
          </a:xfrm>
          <a:prstGeom prst="rect">
            <a:avLst/>
          </a:prstGeom>
        </p:spPr>
      </p:pic>
      <p:pic>
        <p:nvPicPr>
          <p:cNvPr id="9" name="Picture 8">
            <a:extLst>
              <a:ext uri="{FF2B5EF4-FFF2-40B4-BE49-F238E27FC236}">
                <a16:creationId xmlns:a16="http://schemas.microsoft.com/office/drawing/2014/main" id="{4E32D62B-DF92-425A-A78C-B7CE2B295259}"/>
              </a:ext>
            </a:extLst>
          </p:cNvPr>
          <p:cNvPicPr>
            <a:picLocks noChangeAspect="1"/>
          </p:cNvPicPr>
          <p:nvPr/>
        </p:nvPicPr>
        <p:blipFill>
          <a:blip r:embed="rId10"/>
          <a:stretch>
            <a:fillRect/>
          </a:stretch>
        </p:blipFill>
        <p:spPr>
          <a:xfrm>
            <a:off x="4557343" y="2903821"/>
            <a:ext cx="2065507" cy="1532913"/>
          </a:xfrm>
          <a:prstGeom prst="rect">
            <a:avLst/>
          </a:prstGeom>
        </p:spPr>
      </p:pic>
      <p:pic>
        <p:nvPicPr>
          <p:cNvPr id="10" name="Picture 9">
            <a:extLst>
              <a:ext uri="{FF2B5EF4-FFF2-40B4-BE49-F238E27FC236}">
                <a16:creationId xmlns:a16="http://schemas.microsoft.com/office/drawing/2014/main" id="{16F7BB8E-676A-4102-B09E-16EF6E5A814D}"/>
              </a:ext>
            </a:extLst>
          </p:cNvPr>
          <p:cNvPicPr>
            <a:picLocks noChangeAspect="1"/>
          </p:cNvPicPr>
          <p:nvPr/>
        </p:nvPicPr>
        <p:blipFill>
          <a:blip r:embed="rId11"/>
          <a:stretch>
            <a:fillRect/>
          </a:stretch>
        </p:blipFill>
        <p:spPr>
          <a:xfrm>
            <a:off x="6701563" y="2907032"/>
            <a:ext cx="2120263" cy="1543048"/>
          </a:xfrm>
          <a:prstGeom prst="rect">
            <a:avLst/>
          </a:prstGeom>
          <a:ln w="6350">
            <a:solidFill>
              <a:schemeClr val="tx1"/>
            </a:solidFill>
          </a:ln>
        </p:spPr>
      </p:pic>
      <p:sp>
        <p:nvSpPr>
          <p:cNvPr id="40" name="TextBox 39">
            <a:extLst>
              <a:ext uri="{FF2B5EF4-FFF2-40B4-BE49-F238E27FC236}">
                <a16:creationId xmlns:a16="http://schemas.microsoft.com/office/drawing/2014/main" id="{7AE4DB94-1849-490E-BCA0-FBBF1DF1AD01}"/>
              </a:ext>
            </a:extLst>
          </p:cNvPr>
          <p:cNvSpPr txBox="1"/>
          <p:nvPr/>
        </p:nvSpPr>
        <p:spPr>
          <a:xfrm>
            <a:off x="4560426" y="7510023"/>
            <a:ext cx="4583574" cy="431208"/>
          </a:xfrm>
          <a:prstGeom prst="rect">
            <a:avLst/>
          </a:prstGeom>
          <a:noFill/>
        </p:spPr>
        <p:txBody>
          <a:bodyPr wrap="square">
            <a:spAutoFit/>
          </a:bodyPr>
          <a:lstStyle/>
          <a:p>
            <a:pPr marL="0" marR="0" algn="just">
              <a:lnSpc>
                <a:spcPct val="115000"/>
              </a:lnSpc>
              <a:spcBef>
                <a:spcPts val="1200"/>
              </a:spcBef>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Acknowledgement:</a:t>
            </a:r>
            <a:r>
              <a:rPr lang="en-US" sz="1000" dirty="0">
                <a:effectLst/>
                <a:latin typeface="Arial" panose="020B0604020202020204" pitchFamily="34" charset="0"/>
                <a:ea typeface="Calibri" panose="020F0502020204030204" pitchFamily="34" charset="0"/>
                <a:cs typeface="Arial" panose="020B0604020202020204" pitchFamily="34" charset="0"/>
              </a:rPr>
              <a:t> This work is supported by Zayed Centre , UPAR</a:t>
            </a:r>
            <a:r>
              <a:rPr lang="en-US" sz="1000" dirty="0">
                <a:latin typeface="Arial" panose="020B0604020202020204" pitchFamily="34" charset="0"/>
                <a:ea typeface="Calibri" panose="020F0502020204030204" pitchFamily="34" charset="0"/>
                <a:cs typeface="Arial" panose="020B0604020202020204" pitchFamily="34" charset="0"/>
              </a:rPr>
              <a:t> and </a:t>
            </a:r>
            <a:r>
              <a:rPr lang="en-US" sz="1000" dirty="0">
                <a:effectLst/>
                <a:latin typeface="Arial" panose="020B0604020202020204" pitchFamily="34" charset="0"/>
                <a:ea typeface="Calibri" panose="020F0502020204030204" pitchFamily="34" charset="0"/>
                <a:cs typeface="Arial" panose="020B0604020202020204" pitchFamily="34" charset="0"/>
              </a:rPr>
              <a:t> AUA collaborative grant from UAE University</a:t>
            </a:r>
            <a:r>
              <a:rPr lang="en-US" sz="1000" dirty="0">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7B558B0-D9FC-4810-9AD2-1E654D4627B3}"/>
              </a:ext>
            </a:extLst>
          </p:cNvPr>
          <p:cNvPicPr>
            <a:picLocks noChangeAspect="1"/>
          </p:cNvPicPr>
          <p:nvPr/>
        </p:nvPicPr>
        <p:blipFill>
          <a:blip r:embed="rId12"/>
          <a:stretch>
            <a:fillRect/>
          </a:stretch>
        </p:blipFill>
        <p:spPr>
          <a:xfrm>
            <a:off x="7656506" y="5637221"/>
            <a:ext cx="1241643" cy="924300"/>
          </a:xfrm>
          <a:prstGeom prst="rect">
            <a:avLst/>
          </a:prstGeom>
        </p:spPr>
      </p:pic>
      <p:pic>
        <p:nvPicPr>
          <p:cNvPr id="15" name="Picture 14">
            <a:extLst>
              <a:ext uri="{FF2B5EF4-FFF2-40B4-BE49-F238E27FC236}">
                <a16:creationId xmlns:a16="http://schemas.microsoft.com/office/drawing/2014/main" id="{61606DA7-0108-4C48-B2E8-581609B5C996}"/>
              </a:ext>
            </a:extLst>
          </p:cNvPr>
          <p:cNvPicPr>
            <a:picLocks noChangeAspect="1"/>
          </p:cNvPicPr>
          <p:nvPr/>
        </p:nvPicPr>
        <p:blipFill>
          <a:blip r:embed="rId13"/>
          <a:stretch>
            <a:fillRect/>
          </a:stretch>
        </p:blipFill>
        <p:spPr>
          <a:xfrm>
            <a:off x="6322530" y="4603492"/>
            <a:ext cx="1135136" cy="1355528"/>
          </a:xfrm>
          <a:prstGeom prst="rect">
            <a:avLst/>
          </a:prstGeom>
        </p:spPr>
      </p:pic>
      <p:pic>
        <p:nvPicPr>
          <p:cNvPr id="16" name="Picture 15">
            <a:extLst>
              <a:ext uri="{FF2B5EF4-FFF2-40B4-BE49-F238E27FC236}">
                <a16:creationId xmlns:a16="http://schemas.microsoft.com/office/drawing/2014/main" id="{3160DE6E-356B-4C61-AF50-5059B3573E99}"/>
              </a:ext>
            </a:extLst>
          </p:cNvPr>
          <p:cNvPicPr>
            <a:picLocks noChangeAspect="1"/>
          </p:cNvPicPr>
          <p:nvPr/>
        </p:nvPicPr>
        <p:blipFill rotWithShape="1">
          <a:blip r:embed="rId14"/>
          <a:srcRect l="2673" t="5021"/>
          <a:stretch/>
        </p:blipFill>
        <p:spPr>
          <a:xfrm>
            <a:off x="7543274" y="4603491"/>
            <a:ext cx="1102459" cy="979370"/>
          </a:xfrm>
          <a:prstGeom prst="rect">
            <a:avLst/>
          </a:prstGeom>
        </p:spPr>
      </p:pic>
      <p:pic>
        <p:nvPicPr>
          <p:cNvPr id="69" name="Picture 68">
            <a:extLst>
              <a:ext uri="{FF2B5EF4-FFF2-40B4-BE49-F238E27FC236}">
                <a16:creationId xmlns:a16="http://schemas.microsoft.com/office/drawing/2014/main" id="{ED4E80E6-4946-445A-8457-F3A4809441C7}"/>
              </a:ext>
            </a:extLst>
          </p:cNvPr>
          <p:cNvPicPr>
            <a:picLocks noChangeAspect="1"/>
          </p:cNvPicPr>
          <p:nvPr/>
        </p:nvPicPr>
        <p:blipFill>
          <a:blip r:embed="rId15"/>
          <a:stretch>
            <a:fillRect/>
          </a:stretch>
        </p:blipFill>
        <p:spPr>
          <a:xfrm>
            <a:off x="4558432" y="4609336"/>
            <a:ext cx="1698469" cy="1771148"/>
          </a:xfrm>
          <a:prstGeom prst="rect">
            <a:avLst/>
          </a:prstGeom>
          <a:ln w="6350">
            <a:solidFill>
              <a:schemeClr val="tx1"/>
            </a:solidFill>
          </a:ln>
        </p:spPr>
      </p:pic>
      <p:sp>
        <p:nvSpPr>
          <p:cNvPr id="70" name="TextBox 69">
            <a:extLst>
              <a:ext uri="{FF2B5EF4-FFF2-40B4-BE49-F238E27FC236}">
                <a16:creationId xmlns:a16="http://schemas.microsoft.com/office/drawing/2014/main" id="{E397E802-851A-468D-BE72-162E48D48645}"/>
              </a:ext>
            </a:extLst>
          </p:cNvPr>
          <p:cNvSpPr txBox="1"/>
          <p:nvPr/>
        </p:nvSpPr>
        <p:spPr>
          <a:xfrm>
            <a:off x="3098016" y="4913782"/>
            <a:ext cx="240772" cy="184666"/>
          </a:xfrm>
          <a:prstGeom prst="rect">
            <a:avLst/>
          </a:prstGeom>
          <a:noFill/>
        </p:spPr>
        <p:txBody>
          <a:bodyPr wrap="none" rtlCol="0">
            <a:spAutoFit/>
          </a:bodyPr>
          <a:lstStyle/>
          <a:p>
            <a:r>
              <a:rPr lang="en-US" sz="600" b="1" dirty="0">
                <a:latin typeface="Times New Roman" panose="02020603050405020304" pitchFamily="18" charset="0"/>
                <a:cs typeface="Times New Roman" panose="02020603050405020304" pitchFamily="18" charset="0"/>
              </a:rPr>
              <a:t>C</a:t>
            </a:r>
          </a:p>
        </p:txBody>
      </p:sp>
      <p:sp>
        <p:nvSpPr>
          <p:cNvPr id="71" name="TextBox 70">
            <a:extLst>
              <a:ext uri="{FF2B5EF4-FFF2-40B4-BE49-F238E27FC236}">
                <a16:creationId xmlns:a16="http://schemas.microsoft.com/office/drawing/2014/main" id="{B9352B5F-70E7-4E1D-AAFD-E5D9041CE7C7}"/>
              </a:ext>
            </a:extLst>
          </p:cNvPr>
          <p:cNvSpPr txBox="1"/>
          <p:nvPr/>
        </p:nvSpPr>
        <p:spPr>
          <a:xfrm>
            <a:off x="4372787" y="867729"/>
            <a:ext cx="258404"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A</a:t>
            </a:r>
          </a:p>
        </p:txBody>
      </p:sp>
      <p:sp>
        <p:nvSpPr>
          <p:cNvPr id="72" name="TextBox 71">
            <a:extLst>
              <a:ext uri="{FF2B5EF4-FFF2-40B4-BE49-F238E27FC236}">
                <a16:creationId xmlns:a16="http://schemas.microsoft.com/office/drawing/2014/main" id="{48261841-16ED-4A4A-895C-9F907A7BB691}"/>
              </a:ext>
            </a:extLst>
          </p:cNvPr>
          <p:cNvSpPr txBox="1"/>
          <p:nvPr/>
        </p:nvSpPr>
        <p:spPr>
          <a:xfrm>
            <a:off x="5443464" y="872461"/>
            <a:ext cx="253596"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B</a:t>
            </a:r>
          </a:p>
        </p:txBody>
      </p:sp>
      <p:sp>
        <p:nvSpPr>
          <p:cNvPr id="73" name="TextBox 72">
            <a:extLst>
              <a:ext uri="{FF2B5EF4-FFF2-40B4-BE49-F238E27FC236}">
                <a16:creationId xmlns:a16="http://schemas.microsoft.com/office/drawing/2014/main" id="{5A63D237-F4F4-41D6-8685-2143E1A9C7A5}"/>
              </a:ext>
            </a:extLst>
          </p:cNvPr>
          <p:cNvSpPr txBox="1"/>
          <p:nvPr/>
        </p:nvSpPr>
        <p:spPr>
          <a:xfrm>
            <a:off x="6553446" y="879929"/>
            <a:ext cx="253596"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C</a:t>
            </a:r>
          </a:p>
        </p:txBody>
      </p:sp>
      <p:sp>
        <p:nvSpPr>
          <p:cNvPr id="74" name="TextBox 73">
            <a:extLst>
              <a:ext uri="{FF2B5EF4-FFF2-40B4-BE49-F238E27FC236}">
                <a16:creationId xmlns:a16="http://schemas.microsoft.com/office/drawing/2014/main" id="{D7CB903F-53C2-456B-8F18-574503714ADC}"/>
              </a:ext>
            </a:extLst>
          </p:cNvPr>
          <p:cNvSpPr txBox="1"/>
          <p:nvPr/>
        </p:nvSpPr>
        <p:spPr>
          <a:xfrm>
            <a:off x="6211106" y="2592463"/>
            <a:ext cx="2609976" cy="307777"/>
          </a:xfrm>
          <a:prstGeom prst="rect">
            <a:avLst/>
          </a:prstGeom>
          <a:noFill/>
          <a:ln>
            <a:noFill/>
          </a:ln>
        </p:spPr>
        <p:txBody>
          <a:bodyPr wrap="square" rtlCol="0">
            <a:spAutoFit/>
          </a:bodyPr>
          <a:lstStyle/>
          <a:p>
            <a:r>
              <a:rPr lang="en-US" sz="700" dirty="0">
                <a:latin typeface="Arial" panose="020B0604020202020204" pitchFamily="34" charset="0"/>
                <a:cs typeface="Arial" panose="020B0604020202020204" pitchFamily="34" charset="0"/>
              </a:rPr>
              <a:t>A. Small RNA-Seq DEGs B &amp; C. </a:t>
            </a:r>
            <a:r>
              <a:rPr lang="en-US" sz="700" dirty="0" err="1">
                <a:latin typeface="Arial" panose="020B0604020202020204" pitchFamily="34" charset="0"/>
                <a:cs typeface="Arial" panose="020B0604020202020204" pitchFamily="34" charset="0"/>
              </a:rPr>
              <a:t>RTqPCRs</a:t>
            </a:r>
            <a:r>
              <a:rPr lang="en-US" sz="700" dirty="0">
                <a:latin typeface="Arial" panose="020B0604020202020204" pitchFamily="34" charset="0"/>
                <a:cs typeface="Arial" panose="020B0604020202020204" pitchFamily="34" charset="0"/>
              </a:rPr>
              <a:t> verification of </a:t>
            </a:r>
          </a:p>
          <a:p>
            <a:r>
              <a:rPr lang="en-US" sz="700" dirty="0">
                <a:latin typeface="Arial" panose="020B0604020202020204" pitchFamily="34" charset="0"/>
                <a:cs typeface="Arial" panose="020B0604020202020204" pitchFamily="34" charset="0"/>
              </a:rPr>
              <a:t> pre-</a:t>
            </a:r>
            <a:r>
              <a:rPr lang="en-US" sz="700" dirty="0" err="1">
                <a:latin typeface="Arial" panose="020B0604020202020204" pitchFamily="34" charset="0"/>
                <a:cs typeface="Arial" panose="020B0604020202020204" pitchFamily="34" charset="0"/>
              </a:rPr>
              <a:t>miRs</a:t>
            </a:r>
            <a:r>
              <a:rPr lang="en-US" sz="700" dirty="0">
                <a:latin typeface="Arial" panose="020B0604020202020204" pitchFamily="34" charset="0"/>
                <a:cs typeface="Arial" panose="020B0604020202020204" pitchFamily="34" charset="0"/>
              </a:rPr>
              <a:t> in  development and phenotypes (ABW and LBW)</a:t>
            </a:r>
          </a:p>
        </p:txBody>
      </p:sp>
      <p:sp>
        <p:nvSpPr>
          <p:cNvPr id="75" name="TextBox 74">
            <a:extLst>
              <a:ext uri="{FF2B5EF4-FFF2-40B4-BE49-F238E27FC236}">
                <a16:creationId xmlns:a16="http://schemas.microsoft.com/office/drawing/2014/main" id="{120B21C0-56D7-4143-B030-BEE70414AEC6}"/>
              </a:ext>
            </a:extLst>
          </p:cNvPr>
          <p:cNvSpPr txBox="1"/>
          <p:nvPr/>
        </p:nvSpPr>
        <p:spPr>
          <a:xfrm>
            <a:off x="4484927" y="4430049"/>
            <a:ext cx="2278188" cy="200055"/>
          </a:xfrm>
          <a:prstGeom prst="rect">
            <a:avLst/>
          </a:prstGeom>
          <a:noFill/>
        </p:spPr>
        <p:txBody>
          <a:bodyPr wrap="none" rtlCol="0">
            <a:spAutoFit/>
          </a:bodyPr>
          <a:lstStyle/>
          <a:p>
            <a:r>
              <a:rPr lang="en-US" sz="700" dirty="0">
                <a:latin typeface="Times New Roman" panose="02020603050405020304" pitchFamily="18" charset="0"/>
                <a:cs typeface="Times New Roman" panose="02020603050405020304" pitchFamily="18" charset="0"/>
              </a:rPr>
              <a:t>Target prediction for selected </a:t>
            </a:r>
            <a:r>
              <a:rPr lang="en-US" sz="700" dirty="0" err="1">
                <a:latin typeface="Times New Roman" panose="02020603050405020304" pitchFamily="18" charset="0"/>
                <a:cs typeface="Times New Roman" panose="02020603050405020304" pitchFamily="18" charset="0"/>
              </a:rPr>
              <a:t>miRs</a:t>
            </a:r>
            <a:r>
              <a:rPr lang="en-US" sz="700" dirty="0">
                <a:latin typeface="Times New Roman" panose="02020603050405020304" pitchFamily="18" charset="0"/>
                <a:cs typeface="Times New Roman" panose="02020603050405020304" pitchFamily="18" charset="0"/>
              </a:rPr>
              <a:t> (5 programs are used)</a:t>
            </a:r>
          </a:p>
        </p:txBody>
      </p:sp>
      <p:sp>
        <p:nvSpPr>
          <p:cNvPr id="76" name="TextBox 75">
            <a:extLst>
              <a:ext uri="{FF2B5EF4-FFF2-40B4-BE49-F238E27FC236}">
                <a16:creationId xmlns:a16="http://schemas.microsoft.com/office/drawing/2014/main" id="{A1FE999F-5C54-49BE-ADE1-335BCE2D46F5}"/>
              </a:ext>
            </a:extLst>
          </p:cNvPr>
          <p:cNvSpPr txBox="1"/>
          <p:nvPr/>
        </p:nvSpPr>
        <p:spPr>
          <a:xfrm>
            <a:off x="7072562" y="4413189"/>
            <a:ext cx="1550424" cy="200055"/>
          </a:xfrm>
          <a:prstGeom prst="rect">
            <a:avLst/>
          </a:prstGeom>
          <a:noFill/>
        </p:spPr>
        <p:txBody>
          <a:bodyPr wrap="none" rtlCol="0">
            <a:spAutoFit/>
          </a:bodyPr>
          <a:lstStyle/>
          <a:p>
            <a:r>
              <a:rPr lang="en-US" sz="700" dirty="0">
                <a:latin typeface="Times New Roman" panose="02020603050405020304" pitchFamily="18" charset="0"/>
                <a:cs typeface="Times New Roman" panose="02020603050405020304" pitchFamily="18" charset="0"/>
              </a:rPr>
              <a:t>KEGG Pathways for predicted targets</a:t>
            </a:r>
          </a:p>
        </p:txBody>
      </p:sp>
      <p:sp>
        <p:nvSpPr>
          <p:cNvPr id="77" name="TextBox 76">
            <a:extLst>
              <a:ext uri="{FF2B5EF4-FFF2-40B4-BE49-F238E27FC236}">
                <a16:creationId xmlns:a16="http://schemas.microsoft.com/office/drawing/2014/main" id="{1E369F7A-73D7-4F76-8BCD-DDD458DAF5A7}"/>
              </a:ext>
            </a:extLst>
          </p:cNvPr>
          <p:cNvSpPr txBox="1"/>
          <p:nvPr/>
        </p:nvSpPr>
        <p:spPr>
          <a:xfrm>
            <a:off x="4628895" y="6348035"/>
            <a:ext cx="1627369" cy="307777"/>
          </a:xfrm>
          <a:prstGeom prst="rect">
            <a:avLst/>
          </a:prstGeom>
          <a:noFill/>
        </p:spPr>
        <p:txBody>
          <a:bodyPr wrap="none" rtlCol="0">
            <a:spAutoFit/>
          </a:bodyPr>
          <a:lstStyle/>
          <a:p>
            <a:r>
              <a:rPr lang="en-US" sz="700" dirty="0" err="1">
                <a:latin typeface="Times New Roman" panose="02020603050405020304" pitchFamily="18" charset="0"/>
                <a:cs typeface="Times New Roman" panose="02020603050405020304" pitchFamily="18" charset="0"/>
              </a:rPr>
              <a:t>RTqPCRs</a:t>
            </a:r>
            <a:r>
              <a:rPr lang="en-US" sz="700" dirty="0">
                <a:latin typeface="Times New Roman" panose="02020603050405020304" pitchFamily="18" charset="0"/>
                <a:cs typeface="Times New Roman" panose="02020603050405020304" pitchFamily="18" charset="0"/>
              </a:rPr>
              <a:t> for selected mature miRNAs </a:t>
            </a:r>
          </a:p>
          <a:p>
            <a:r>
              <a:rPr lang="en-US" sz="700" dirty="0">
                <a:latin typeface="Times New Roman" panose="02020603050405020304" pitchFamily="18" charset="0"/>
                <a:cs typeface="Times New Roman" panose="02020603050405020304" pitchFamily="18" charset="0"/>
              </a:rPr>
              <a:t>(ABW/LBW/HFD)</a:t>
            </a:r>
          </a:p>
        </p:txBody>
      </p:sp>
      <p:sp>
        <p:nvSpPr>
          <p:cNvPr id="78" name="TextBox 77">
            <a:extLst>
              <a:ext uri="{FF2B5EF4-FFF2-40B4-BE49-F238E27FC236}">
                <a16:creationId xmlns:a16="http://schemas.microsoft.com/office/drawing/2014/main" id="{6A1BF4D2-CA90-487A-8B94-B5833DDB5F3E}"/>
              </a:ext>
            </a:extLst>
          </p:cNvPr>
          <p:cNvSpPr txBox="1"/>
          <p:nvPr/>
        </p:nvSpPr>
        <p:spPr>
          <a:xfrm>
            <a:off x="6149242" y="5914142"/>
            <a:ext cx="1580882" cy="307777"/>
          </a:xfrm>
          <a:prstGeom prst="rect">
            <a:avLst/>
          </a:prstGeom>
          <a:noFill/>
        </p:spPr>
        <p:txBody>
          <a:bodyPr wrap="none" rtlCol="0">
            <a:spAutoFit/>
          </a:bodyPr>
          <a:lstStyle/>
          <a:p>
            <a:pPr algn="ctr"/>
            <a:r>
              <a:rPr lang="en-US" sz="700" dirty="0">
                <a:latin typeface="Times New Roman" panose="02020603050405020304" pitchFamily="18" charset="0"/>
                <a:cs typeface="Times New Roman" panose="02020603050405020304" pitchFamily="18" charset="0"/>
              </a:rPr>
              <a:t>A. miRNAs functional assessment by</a:t>
            </a:r>
          </a:p>
          <a:p>
            <a:pPr algn="ctr"/>
            <a:r>
              <a:rPr lang="en-US" sz="700" dirty="0">
                <a:latin typeface="Times New Roman" panose="02020603050405020304" pitchFamily="18" charset="0"/>
                <a:cs typeface="Times New Roman" panose="02020603050405020304" pitchFamily="18" charset="0"/>
              </a:rPr>
              <a:t> using mimics and sponges in L6 Cells</a:t>
            </a:r>
          </a:p>
        </p:txBody>
      </p:sp>
      <p:sp>
        <p:nvSpPr>
          <p:cNvPr id="79" name="TextBox 78">
            <a:extLst>
              <a:ext uri="{FF2B5EF4-FFF2-40B4-BE49-F238E27FC236}">
                <a16:creationId xmlns:a16="http://schemas.microsoft.com/office/drawing/2014/main" id="{F83D90F9-C7D2-4D3A-B181-939F79CA79A5}"/>
              </a:ext>
            </a:extLst>
          </p:cNvPr>
          <p:cNvSpPr txBox="1"/>
          <p:nvPr/>
        </p:nvSpPr>
        <p:spPr>
          <a:xfrm>
            <a:off x="6195866" y="6139437"/>
            <a:ext cx="1545616" cy="415498"/>
          </a:xfrm>
          <a:prstGeom prst="rect">
            <a:avLst/>
          </a:prstGeom>
          <a:noFill/>
        </p:spPr>
        <p:txBody>
          <a:bodyPr wrap="none" rtlCol="0">
            <a:spAutoFit/>
          </a:bodyPr>
          <a:lstStyle/>
          <a:p>
            <a:pPr algn="just"/>
            <a:r>
              <a:rPr lang="en-US" sz="700" dirty="0">
                <a:latin typeface="Times New Roman" panose="02020603050405020304" pitchFamily="18" charset="0"/>
                <a:cs typeface="Times New Roman" panose="02020603050405020304" pitchFamily="18" charset="0"/>
              </a:rPr>
              <a:t>C. miRNA targets expression </a:t>
            </a:r>
          </a:p>
          <a:p>
            <a:pPr algn="just"/>
            <a:r>
              <a:rPr lang="en-US" sz="700" dirty="0">
                <a:latin typeface="Times New Roman" panose="02020603050405020304" pitchFamily="18" charset="0"/>
                <a:cs typeface="Times New Roman" panose="02020603050405020304" pitchFamily="18" charset="0"/>
              </a:rPr>
              <a:t>verification in  ABW, LBW and HFD</a:t>
            </a:r>
          </a:p>
          <a:p>
            <a:pPr algn="just"/>
            <a:r>
              <a:rPr lang="en-US" sz="700" dirty="0">
                <a:latin typeface="Times New Roman" panose="02020603050405020304" pitchFamily="18" charset="0"/>
                <a:cs typeface="Times New Roman" panose="02020603050405020304" pitchFamily="18" charset="0"/>
              </a:rPr>
              <a:t>animals by western blot.</a:t>
            </a:r>
          </a:p>
        </p:txBody>
      </p:sp>
      <p:sp>
        <p:nvSpPr>
          <p:cNvPr id="80" name="TextBox 79">
            <a:extLst>
              <a:ext uri="{FF2B5EF4-FFF2-40B4-BE49-F238E27FC236}">
                <a16:creationId xmlns:a16="http://schemas.microsoft.com/office/drawing/2014/main" id="{668A3135-5D0E-4AA7-81AE-983EFE849E7C}"/>
              </a:ext>
            </a:extLst>
          </p:cNvPr>
          <p:cNvSpPr txBox="1"/>
          <p:nvPr/>
        </p:nvSpPr>
        <p:spPr>
          <a:xfrm>
            <a:off x="6658122" y="4573620"/>
            <a:ext cx="258404"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A</a:t>
            </a:r>
          </a:p>
        </p:txBody>
      </p:sp>
      <p:sp>
        <p:nvSpPr>
          <p:cNvPr id="81" name="TextBox 80">
            <a:extLst>
              <a:ext uri="{FF2B5EF4-FFF2-40B4-BE49-F238E27FC236}">
                <a16:creationId xmlns:a16="http://schemas.microsoft.com/office/drawing/2014/main" id="{01C33836-B70E-4E8D-A4E5-50894A1DC0B1}"/>
              </a:ext>
            </a:extLst>
          </p:cNvPr>
          <p:cNvSpPr txBox="1"/>
          <p:nvPr/>
        </p:nvSpPr>
        <p:spPr>
          <a:xfrm>
            <a:off x="7501153" y="4539793"/>
            <a:ext cx="258404"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B</a:t>
            </a:r>
          </a:p>
        </p:txBody>
      </p:sp>
      <p:sp>
        <p:nvSpPr>
          <p:cNvPr id="82" name="TextBox 81">
            <a:extLst>
              <a:ext uri="{FF2B5EF4-FFF2-40B4-BE49-F238E27FC236}">
                <a16:creationId xmlns:a16="http://schemas.microsoft.com/office/drawing/2014/main" id="{AF8BE9AC-20CA-4C33-BF2C-5B3946D78BF8}"/>
              </a:ext>
            </a:extLst>
          </p:cNvPr>
          <p:cNvSpPr txBox="1"/>
          <p:nvPr/>
        </p:nvSpPr>
        <p:spPr>
          <a:xfrm>
            <a:off x="7420365" y="5615319"/>
            <a:ext cx="258404"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C</a:t>
            </a:r>
          </a:p>
        </p:txBody>
      </p:sp>
      <p:sp>
        <p:nvSpPr>
          <p:cNvPr id="83" name="TextBox 82">
            <a:extLst>
              <a:ext uri="{FF2B5EF4-FFF2-40B4-BE49-F238E27FC236}">
                <a16:creationId xmlns:a16="http://schemas.microsoft.com/office/drawing/2014/main" id="{062E8C7E-54D5-4569-9D96-07909B6BA8A2}"/>
              </a:ext>
            </a:extLst>
          </p:cNvPr>
          <p:cNvSpPr txBox="1"/>
          <p:nvPr/>
        </p:nvSpPr>
        <p:spPr>
          <a:xfrm rot="16200000">
            <a:off x="8251089" y="4941970"/>
            <a:ext cx="1082348" cy="33855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B. Predicted miRNAs</a:t>
            </a:r>
          </a:p>
          <a:p>
            <a:r>
              <a:rPr lang="en-US" sz="800" dirty="0">
                <a:latin typeface="Times New Roman" panose="02020603050405020304" pitchFamily="18" charset="0"/>
                <a:cs typeface="Times New Roman" panose="02020603050405020304" pitchFamily="18" charset="0"/>
              </a:rPr>
              <a:t> binding sites</a:t>
            </a:r>
          </a:p>
        </p:txBody>
      </p:sp>
      <p:cxnSp>
        <p:nvCxnSpPr>
          <p:cNvPr id="88" name="Straight Connector 87">
            <a:extLst>
              <a:ext uri="{FF2B5EF4-FFF2-40B4-BE49-F238E27FC236}">
                <a16:creationId xmlns:a16="http://schemas.microsoft.com/office/drawing/2014/main" id="{C4F96EBB-76B7-4710-9294-F78CF086AD94}"/>
              </a:ext>
            </a:extLst>
          </p:cNvPr>
          <p:cNvCxnSpPr/>
          <p:nvPr/>
        </p:nvCxnSpPr>
        <p:spPr>
          <a:xfrm>
            <a:off x="8391525" y="2443480"/>
            <a:ext cx="266700"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007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386EFFD4A02A4A97D4085C8801809B" ma:contentTypeVersion="13" ma:contentTypeDescription="Create a new document." ma:contentTypeScope="" ma:versionID="e795dc121d9a0f45a383658be6c162f5">
  <xsd:schema xmlns:xsd="http://www.w3.org/2001/XMLSchema" xmlns:xs="http://www.w3.org/2001/XMLSchema" xmlns:p="http://schemas.microsoft.com/office/2006/metadata/properties" xmlns:ns3="066bee79-e6cd-432e-81fe-92033f2fd0be" xmlns:ns4="386bfbd9-763b-495a-84ae-d1967a92d5d8" targetNamespace="http://schemas.microsoft.com/office/2006/metadata/properties" ma:root="true" ma:fieldsID="727139a941a04d4a936e2217493aa41a" ns3:_="" ns4:_="">
    <xsd:import namespace="066bee79-e6cd-432e-81fe-92033f2fd0be"/>
    <xsd:import namespace="386bfbd9-763b-495a-84ae-d1967a92d5d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bee79-e6cd-432e-81fe-92033f2fd0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6bfbd9-763b-495a-84ae-d1967a92d5d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5BC4F9-3874-42D8-81FF-303AAD9BD418}">
  <ds:schemaRefs>
    <ds:schemaRef ds:uri="http://purl.org/dc/terms/"/>
    <ds:schemaRef ds:uri="386bfbd9-763b-495a-84ae-d1967a92d5d8"/>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066bee79-e6cd-432e-81fe-92033f2fd0be"/>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5137652-BB65-456E-99FD-2AD3ACA6D3BE}">
  <ds:schemaRefs>
    <ds:schemaRef ds:uri="http://schemas.microsoft.com/sharepoint/v3/contenttype/forms"/>
  </ds:schemaRefs>
</ds:datastoreItem>
</file>

<file path=customXml/itemProps3.xml><?xml version="1.0" encoding="utf-8"?>
<ds:datastoreItem xmlns:ds="http://schemas.openxmlformats.org/officeDocument/2006/customXml" ds:itemID="{A9EFAD52-CBD2-4F48-8440-2A658DAB96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bee79-e6cd-432e-81fe-92033f2fd0be"/>
    <ds:schemaRef ds:uri="386bfbd9-763b-495a-84ae-d1967a92d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583</TotalTime>
  <Words>552</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Ivanna Lizarriturri</dc:creator>
  <cp:lastModifiedBy>Anil Challagandla</cp:lastModifiedBy>
  <cp:revision>21</cp:revision>
  <dcterms:created xsi:type="dcterms:W3CDTF">2016-11-17T07:40:38Z</dcterms:created>
  <dcterms:modified xsi:type="dcterms:W3CDTF">2021-04-08T18:18:43Z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0x01010000386EFFD4A02A4A97D4085C8801809B</vt:lpwstr>
  </property>
</Properties>
</file>