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9144000" cy="8243888"/>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7" userDrawn="1">
          <p15:clr>
            <a:srgbClr val="A4A3A4"/>
          </p15:clr>
        </p15:guide>
        <p15:guide id="2" pos="2857" userDrawn="1">
          <p15:clr>
            <a:srgbClr val="A4A3A4"/>
          </p15:clr>
        </p15:guide>
        <p15:guide id="3" pos="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FBE5D6"/>
    <a:srgbClr val="6DA6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66" autoAdjust="0"/>
    <p:restoredTop sz="94660"/>
  </p:normalViewPr>
  <p:slideViewPr>
    <p:cSldViewPr snapToGrid="0" showGuides="1">
      <p:cViewPr varScale="1">
        <p:scale>
          <a:sx n="56" d="100"/>
          <a:sy n="56" d="100"/>
        </p:scale>
        <p:origin x="1752" y="40"/>
      </p:cViewPr>
      <p:guideLst>
        <p:guide orient="horz" pos="2597"/>
        <p:guide pos="2857"/>
        <p:guide pos="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9174"/>
            <a:ext cx="7772400" cy="2870094"/>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4329950"/>
            <a:ext cx="6858000" cy="199036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B72787-2BC9-4661-A687-05DDFFE7D689}"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0CC0C-1006-4179-8564-DB81D7D05A57}" type="slidenum">
              <a:rPr lang="en-US" smtClean="0"/>
              <a:t>‹#›</a:t>
            </a:fld>
            <a:endParaRPr lang="en-US"/>
          </a:p>
        </p:txBody>
      </p:sp>
    </p:spTree>
    <p:extLst>
      <p:ext uri="{BB962C8B-B14F-4D97-AF65-F5344CB8AC3E}">
        <p14:creationId xmlns:p14="http://schemas.microsoft.com/office/powerpoint/2010/main" val="4002281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B72787-2BC9-4661-A687-05DDFFE7D689}"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0CC0C-1006-4179-8564-DB81D7D05A57}" type="slidenum">
              <a:rPr lang="en-US" smtClean="0"/>
              <a:t>‹#›</a:t>
            </a:fld>
            <a:endParaRPr lang="en-US"/>
          </a:p>
        </p:txBody>
      </p:sp>
    </p:spTree>
    <p:extLst>
      <p:ext uri="{BB962C8B-B14F-4D97-AF65-F5344CB8AC3E}">
        <p14:creationId xmlns:p14="http://schemas.microsoft.com/office/powerpoint/2010/main" val="2608827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438911"/>
            <a:ext cx="1971675" cy="698631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438911"/>
            <a:ext cx="5800725" cy="698631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B72787-2BC9-4661-A687-05DDFFE7D689}"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0CC0C-1006-4179-8564-DB81D7D05A57}" type="slidenum">
              <a:rPr lang="en-US" smtClean="0"/>
              <a:t>‹#›</a:t>
            </a:fld>
            <a:endParaRPr lang="en-US"/>
          </a:p>
        </p:txBody>
      </p:sp>
    </p:spTree>
    <p:extLst>
      <p:ext uri="{BB962C8B-B14F-4D97-AF65-F5344CB8AC3E}">
        <p14:creationId xmlns:p14="http://schemas.microsoft.com/office/powerpoint/2010/main" val="1377652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B72787-2BC9-4661-A687-05DDFFE7D689}"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0CC0C-1006-4179-8564-DB81D7D05A57}" type="slidenum">
              <a:rPr lang="en-US" smtClean="0"/>
              <a:t>‹#›</a:t>
            </a:fld>
            <a:endParaRPr lang="en-US"/>
          </a:p>
        </p:txBody>
      </p:sp>
    </p:spTree>
    <p:extLst>
      <p:ext uri="{BB962C8B-B14F-4D97-AF65-F5344CB8AC3E}">
        <p14:creationId xmlns:p14="http://schemas.microsoft.com/office/powerpoint/2010/main" val="1198975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2055249"/>
            <a:ext cx="7886700" cy="3429228"/>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5516919"/>
            <a:ext cx="7886700" cy="180335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B72787-2BC9-4661-A687-05DDFFE7D689}"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0CC0C-1006-4179-8564-DB81D7D05A57}" type="slidenum">
              <a:rPr lang="en-US" smtClean="0"/>
              <a:t>‹#›</a:t>
            </a:fld>
            <a:endParaRPr lang="en-US"/>
          </a:p>
        </p:txBody>
      </p:sp>
    </p:spTree>
    <p:extLst>
      <p:ext uri="{BB962C8B-B14F-4D97-AF65-F5344CB8AC3E}">
        <p14:creationId xmlns:p14="http://schemas.microsoft.com/office/powerpoint/2010/main" val="211886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2194554"/>
            <a:ext cx="3886200" cy="52306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2194554"/>
            <a:ext cx="3886200" cy="52306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B72787-2BC9-4661-A687-05DDFFE7D689}" type="datetimeFigureOut">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B0CC0C-1006-4179-8564-DB81D7D05A57}" type="slidenum">
              <a:rPr lang="en-US" smtClean="0"/>
              <a:t>‹#›</a:t>
            </a:fld>
            <a:endParaRPr lang="en-US"/>
          </a:p>
        </p:txBody>
      </p:sp>
    </p:spTree>
    <p:extLst>
      <p:ext uri="{BB962C8B-B14F-4D97-AF65-F5344CB8AC3E}">
        <p14:creationId xmlns:p14="http://schemas.microsoft.com/office/powerpoint/2010/main" val="4171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8913"/>
            <a:ext cx="7886700" cy="15934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2020898"/>
            <a:ext cx="3868340" cy="9904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3011309"/>
            <a:ext cx="3868340" cy="44291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2020898"/>
            <a:ext cx="3887391" cy="9904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3011309"/>
            <a:ext cx="3887391" cy="44291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B72787-2BC9-4661-A687-05DDFFE7D689}" type="datetimeFigureOut">
              <a:rPr lang="en-US" smtClean="0"/>
              <a:t>4/6/2021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B0CC0C-1006-4179-8564-DB81D7D05A57}" type="slidenum">
              <a:rPr lang="en-US" smtClean="0"/>
              <a:t>‹#›</a:t>
            </a:fld>
            <a:endParaRPr lang="en-US"/>
          </a:p>
        </p:txBody>
      </p:sp>
    </p:spTree>
    <p:extLst>
      <p:ext uri="{BB962C8B-B14F-4D97-AF65-F5344CB8AC3E}">
        <p14:creationId xmlns:p14="http://schemas.microsoft.com/office/powerpoint/2010/main" val="433693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72787-2BC9-4661-A687-05DDFFE7D689}" type="datetimeFigureOut">
              <a:rPr lang="en-US" smtClean="0"/>
              <a:t>4/6/2021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B0CC0C-1006-4179-8564-DB81D7D05A57}" type="slidenum">
              <a:rPr lang="en-US" smtClean="0"/>
              <a:t>‹#›</a:t>
            </a:fld>
            <a:endParaRPr lang="en-US"/>
          </a:p>
        </p:txBody>
      </p:sp>
    </p:spTree>
    <p:extLst>
      <p:ext uri="{BB962C8B-B14F-4D97-AF65-F5344CB8AC3E}">
        <p14:creationId xmlns:p14="http://schemas.microsoft.com/office/powerpoint/2010/main" val="2877720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72787-2BC9-4661-A687-05DDFFE7D689}" type="datetimeFigureOut">
              <a:rPr lang="en-US" smtClean="0"/>
              <a:t>4/6/2021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B0CC0C-1006-4179-8564-DB81D7D05A57}" type="slidenum">
              <a:rPr lang="en-US" smtClean="0"/>
              <a:t>‹#›</a:t>
            </a:fld>
            <a:endParaRPr lang="en-US"/>
          </a:p>
        </p:txBody>
      </p:sp>
    </p:spTree>
    <p:extLst>
      <p:ext uri="{BB962C8B-B14F-4D97-AF65-F5344CB8AC3E}">
        <p14:creationId xmlns:p14="http://schemas.microsoft.com/office/powerpoint/2010/main" val="3566045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549592"/>
            <a:ext cx="2949178" cy="192357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1186969"/>
            <a:ext cx="4629150" cy="585850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473166"/>
            <a:ext cx="2949178" cy="458184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B72787-2BC9-4661-A687-05DDFFE7D689}" type="datetimeFigureOut">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B0CC0C-1006-4179-8564-DB81D7D05A57}" type="slidenum">
              <a:rPr lang="en-US" smtClean="0"/>
              <a:t>‹#›</a:t>
            </a:fld>
            <a:endParaRPr lang="en-US"/>
          </a:p>
        </p:txBody>
      </p:sp>
    </p:spTree>
    <p:extLst>
      <p:ext uri="{BB962C8B-B14F-4D97-AF65-F5344CB8AC3E}">
        <p14:creationId xmlns:p14="http://schemas.microsoft.com/office/powerpoint/2010/main" val="2117205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549592"/>
            <a:ext cx="2949178" cy="1923574"/>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1186969"/>
            <a:ext cx="4629150" cy="585850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473166"/>
            <a:ext cx="2949178" cy="458184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B72787-2BC9-4661-A687-05DDFFE7D689}" type="datetimeFigureOut">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B0CC0C-1006-4179-8564-DB81D7D05A57}" type="slidenum">
              <a:rPr lang="en-US" smtClean="0"/>
              <a:t>‹#›</a:t>
            </a:fld>
            <a:endParaRPr lang="en-US"/>
          </a:p>
        </p:txBody>
      </p:sp>
    </p:spTree>
    <p:extLst>
      <p:ext uri="{BB962C8B-B14F-4D97-AF65-F5344CB8AC3E}">
        <p14:creationId xmlns:p14="http://schemas.microsoft.com/office/powerpoint/2010/main" val="3245186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438913"/>
            <a:ext cx="7886700" cy="159343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2194554"/>
            <a:ext cx="7886700" cy="523067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7640865"/>
            <a:ext cx="2057400" cy="438911"/>
          </a:xfrm>
          <a:prstGeom prst="rect">
            <a:avLst/>
          </a:prstGeom>
        </p:spPr>
        <p:txBody>
          <a:bodyPr vert="horz" lIns="91440" tIns="45720" rIns="91440" bIns="45720" rtlCol="0" anchor="ctr"/>
          <a:lstStyle>
            <a:lvl1pPr algn="l">
              <a:defRPr sz="1200">
                <a:solidFill>
                  <a:schemeClr val="tx1">
                    <a:tint val="75000"/>
                  </a:schemeClr>
                </a:solidFill>
              </a:defRPr>
            </a:lvl1pPr>
          </a:lstStyle>
          <a:p>
            <a:fld id="{5DB72787-2BC9-4661-A687-05DDFFE7D689}" type="datetimeFigureOut">
              <a:rPr lang="en-US" smtClean="0"/>
              <a:t>4/6/2021</a:t>
            </a:fld>
            <a:endParaRPr lang="en-US"/>
          </a:p>
        </p:txBody>
      </p:sp>
      <p:sp>
        <p:nvSpPr>
          <p:cNvPr id="5" name="Footer Placeholder 4"/>
          <p:cNvSpPr>
            <a:spLocks noGrp="1"/>
          </p:cNvSpPr>
          <p:nvPr>
            <p:ph type="ftr" sz="quarter" idx="3"/>
          </p:nvPr>
        </p:nvSpPr>
        <p:spPr>
          <a:xfrm>
            <a:off x="3028950" y="7640865"/>
            <a:ext cx="3086100" cy="4389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7640865"/>
            <a:ext cx="2057400" cy="438911"/>
          </a:xfrm>
          <a:prstGeom prst="rect">
            <a:avLst/>
          </a:prstGeom>
        </p:spPr>
        <p:txBody>
          <a:bodyPr vert="horz" lIns="91440" tIns="45720" rIns="91440" bIns="45720" rtlCol="0" anchor="ctr"/>
          <a:lstStyle>
            <a:lvl1pPr algn="r">
              <a:defRPr sz="1200">
                <a:solidFill>
                  <a:schemeClr val="tx1">
                    <a:tint val="75000"/>
                  </a:schemeClr>
                </a:solidFill>
              </a:defRPr>
            </a:lvl1pPr>
          </a:lstStyle>
          <a:p>
            <a:fld id="{CDB0CC0C-1006-4179-8564-DB81D7D05A57}" type="slidenum">
              <a:rPr lang="en-US" smtClean="0"/>
              <a:t>‹#›</a:t>
            </a:fld>
            <a:endParaRPr lang="en-US"/>
          </a:p>
        </p:txBody>
      </p:sp>
    </p:spTree>
    <p:extLst>
      <p:ext uri="{BB962C8B-B14F-4D97-AF65-F5344CB8AC3E}">
        <p14:creationId xmlns:p14="http://schemas.microsoft.com/office/powerpoint/2010/main" val="261353509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212220" y="205740"/>
            <a:ext cx="8733476" cy="1365365"/>
          </a:xfrm>
          <a:prstGeom prst="rect">
            <a:avLst/>
          </a:prstGeom>
          <a:solidFill>
            <a:schemeClr val="accent1">
              <a:lumMod val="50000"/>
            </a:schemeClr>
          </a:solidFill>
        </p:spPr>
        <p:txBody>
          <a:bodyPr wrap="square" bIns="72000">
            <a:spAutoFit/>
          </a:bodyPr>
          <a:lstStyle/>
          <a:p>
            <a:pPr algn="ctr"/>
            <a:r>
              <a:rPr lang="en-GB" sz="2400" b="1" dirty="0">
                <a:solidFill>
                  <a:schemeClr val="bg1"/>
                </a:solidFill>
                <a:latin typeface="Arial" panose="020B0604020202020204" pitchFamily="34" charset="0"/>
              </a:rPr>
              <a:t>Burden and risk factors of gestational diabetes among Emirati population in the UAE: The </a:t>
            </a:r>
            <a:r>
              <a:rPr lang="en-GB" sz="2400" b="1" dirty="0" err="1">
                <a:solidFill>
                  <a:schemeClr val="bg1"/>
                </a:solidFill>
                <a:latin typeface="Arial" panose="020B0604020202020204" pitchFamily="34" charset="0"/>
              </a:rPr>
              <a:t>Mutaba’ah</a:t>
            </a:r>
            <a:r>
              <a:rPr lang="en-GB" sz="2400" b="1" dirty="0">
                <a:solidFill>
                  <a:schemeClr val="bg1"/>
                </a:solidFill>
                <a:latin typeface="Arial" panose="020B0604020202020204" pitchFamily="34" charset="0"/>
              </a:rPr>
              <a:t> Study</a:t>
            </a:r>
          </a:p>
          <a:p>
            <a:pPr algn="ctr"/>
            <a:r>
              <a:rPr lang="en-US" sz="1100" dirty="0" err="1">
                <a:solidFill>
                  <a:schemeClr val="bg1"/>
                </a:solidFill>
                <a:latin typeface="Arial" panose="020B0604020202020204" pitchFamily="34" charset="0"/>
              </a:rPr>
              <a:t>Nasloon</a:t>
            </a:r>
            <a:r>
              <a:rPr lang="en-US" sz="1100" dirty="0">
                <a:solidFill>
                  <a:schemeClr val="bg1"/>
                </a:solidFill>
                <a:latin typeface="Arial" panose="020B0604020202020204" pitchFamily="34" charset="0"/>
              </a:rPr>
              <a:t> Ali</a:t>
            </a:r>
            <a:r>
              <a:rPr lang="en-US" sz="1100" baseline="30000" dirty="0">
                <a:solidFill>
                  <a:schemeClr val="bg1"/>
                </a:solidFill>
                <a:latin typeface="Arial" panose="020B0604020202020204" pitchFamily="34" charset="0"/>
              </a:rPr>
              <a:t>1</a:t>
            </a:r>
            <a:r>
              <a:rPr lang="en-US" sz="1100" dirty="0">
                <a:solidFill>
                  <a:schemeClr val="bg1"/>
                </a:solidFill>
                <a:latin typeface="Arial" panose="020B0604020202020204" pitchFamily="34" charset="0"/>
              </a:rPr>
              <a:t>, Maryam M. Bashir</a:t>
            </a:r>
            <a:r>
              <a:rPr lang="en-US" sz="1100" baseline="30000" dirty="0">
                <a:solidFill>
                  <a:schemeClr val="bg1"/>
                </a:solidFill>
                <a:latin typeface="Arial" panose="020B0604020202020204" pitchFamily="34" charset="0"/>
              </a:rPr>
              <a:t>1 </a:t>
            </a:r>
            <a:r>
              <a:rPr lang="en-US" sz="1100" dirty="0">
                <a:solidFill>
                  <a:schemeClr val="bg1"/>
                </a:solidFill>
                <a:latin typeface="Arial" panose="020B0604020202020204" pitchFamily="34" charset="0"/>
              </a:rPr>
              <a:t>(Graduate student), Fatma Al Maskari</a:t>
            </a:r>
            <a:r>
              <a:rPr lang="en-US" sz="1100" baseline="30000" dirty="0">
                <a:solidFill>
                  <a:schemeClr val="bg1"/>
                </a:solidFill>
                <a:latin typeface="Arial" panose="020B0604020202020204" pitchFamily="34" charset="0"/>
              </a:rPr>
              <a:t>1,2</a:t>
            </a:r>
            <a:r>
              <a:rPr lang="en-US" sz="1100" dirty="0">
                <a:solidFill>
                  <a:schemeClr val="bg1"/>
                </a:solidFill>
                <a:latin typeface="Arial" panose="020B0604020202020204" pitchFamily="34" charset="0"/>
              </a:rPr>
              <a:t>, </a:t>
            </a:r>
            <a:r>
              <a:rPr lang="en-US" sz="1100" dirty="0" err="1">
                <a:solidFill>
                  <a:schemeClr val="bg1"/>
                </a:solidFill>
                <a:latin typeface="Arial" panose="020B0604020202020204" pitchFamily="34" charset="0"/>
              </a:rPr>
              <a:t>Iffat</a:t>
            </a:r>
            <a:r>
              <a:rPr lang="en-US" sz="1100" dirty="0">
                <a:solidFill>
                  <a:schemeClr val="bg1"/>
                </a:solidFill>
                <a:latin typeface="Arial" panose="020B0604020202020204" pitchFamily="34" charset="0"/>
              </a:rPr>
              <a:t> Elbarazi</a:t>
            </a:r>
            <a:r>
              <a:rPr lang="en-US" sz="1100" baseline="30000" dirty="0">
                <a:solidFill>
                  <a:schemeClr val="bg1"/>
                </a:solidFill>
                <a:latin typeface="Arial" panose="020B0604020202020204" pitchFamily="34" charset="0"/>
              </a:rPr>
              <a:t>1</a:t>
            </a:r>
            <a:r>
              <a:rPr lang="en-US" sz="1100" dirty="0">
                <a:solidFill>
                  <a:schemeClr val="bg1"/>
                </a:solidFill>
                <a:latin typeface="Arial" panose="020B0604020202020204" pitchFamily="34" charset="0"/>
              </a:rPr>
              <a:t>, </a:t>
            </a:r>
            <a:r>
              <a:rPr lang="en-US" sz="1100" dirty="0" err="1">
                <a:solidFill>
                  <a:schemeClr val="bg1"/>
                </a:solidFill>
                <a:latin typeface="Arial" panose="020B0604020202020204" pitchFamily="34" charset="0"/>
              </a:rPr>
              <a:t>Abderrahim</a:t>
            </a:r>
            <a:r>
              <a:rPr lang="en-US" sz="1100" dirty="0">
                <a:solidFill>
                  <a:schemeClr val="bg1"/>
                </a:solidFill>
                <a:latin typeface="Arial" panose="020B0604020202020204" pitchFamily="34" charset="0"/>
              </a:rPr>
              <a:t> Oulhaj</a:t>
            </a:r>
            <a:r>
              <a:rPr lang="en-US" sz="1100" baseline="30000" dirty="0">
                <a:solidFill>
                  <a:schemeClr val="bg1"/>
                </a:solidFill>
                <a:latin typeface="Arial" panose="020B0604020202020204" pitchFamily="34" charset="0"/>
              </a:rPr>
              <a:t>1,2</a:t>
            </a:r>
            <a:r>
              <a:rPr lang="en-US" sz="1100" dirty="0">
                <a:solidFill>
                  <a:schemeClr val="bg1"/>
                </a:solidFill>
                <a:latin typeface="Arial" panose="020B0604020202020204" pitchFamily="34" charset="0"/>
              </a:rPr>
              <a:t>, Rami H. Al-Rifai</a:t>
            </a:r>
            <a:r>
              <a:rPr lang="en-US" sz="1100" baseline="30000" dirty="0">
                <a:solidFill>
                  <a:schemeClr val="bg1"/>
                </a:solidFill>
                <a:latin typeface="Arial" panose="020B0604020202020204" pitchFamily="34" charset="0"/>
              </a:rPr>
              <a:t>1,2</a:t>
            </a:r>
            <a:r>
              <a:rPr lang="en-US" sz="1100" dirty="0">
                <a:solidFill>
                  <a:schemeClr val="bg1"/>
                </a:solidFill>
                <a:latin typeface="Arial" panose="020B0604020202020204" pitchFamily="34" charset="0"/>
              </a:rPr>
              <a:t>, Tom Loney</a:t>
            </a:r>
            <a:r>
              <a:rPr lang="en-US" sz="1100" baseline="30000" dirty="0">
                <a:solidFill>
                  <a:schemeClr val="bg1"/>
                </a:solidFill>
                <a:latin typeface="Arial" panose="020B0604020202020204" pitchFamily="34" charset="0"/>
              </a:rPr>
              <a:t>3</a:t>
            </a:r>
            <a:r>
              <a:rPr lang="en-US" sz="1100" dirty="0">
                <a:solidFill>
                  <a:schemeClr val="bg1"/>
                </a:solidFill>
                <a:latin typeface="Arial" panose="020B0604020202020204" pitchFamily="34" charset="0"/>
              </a:rPr>
              <a:t>, </a:t>
            </a:r>
            <a:r>
              <a:rPr lang="en-US" sz="1100" dirty="0" err="1">
                <a:solidFill>
                  <a:schemeClr val="bg1"/>
                </a:solidFill>
                <a:latin typeface="Arial" panose="020B0604020202020204" pitchFamily="34" charset="0"/>
              </a:rPr>
              <a:t>Luai</a:t>
            </a:r>
            <a:r>
              <a:rPr lang="en-US" sz="1100" dirty="0">
                <a:solidFill>
                  <a:schemeClr val="bg1"/>
                </a:solidFill>
                <a:latin typeface="Arial" panose="020B0604020202020204" pitchFamily="34" charset="0"/>
              </a:rPr>
              <a:t> A. Ahmed</a:t>
            </a:r>
            <a:r>
              <a:rPr lang="en-US" sz="1100" baseline="30000" dirty="0">
                <a:solidFill>
                  <a:schemeClr val="bg1"/>
                </a:solidFill>
                <a:latin typeface="Arial" panose="020B0604020202020204" pitchFamily="34" charset="0"/>
              </a:rPr>
              <a:t>1,2</a:t>
            </a:r>
            <a:r>
              <a:rPr lang="en-US" sz="1100" dirty="0">
                <a:solidFill>
                  <a:schemeClr val="bg1"/>
                </a:solidFill>
                <a:latin typeface="Arial" panose="020B0604020202020204" pitchFamily="34" charset="0"/>
              </a:rPr>
              <a:t>*</a:t>
            </a:r>
          </a:p>
          <a:p>
            <a:pPr algn="ctr"/>
            <a:r>
              <a:rPr lang="en-GB" sz="1100" dirty="0">
                <a:solidFill>
                  <a:schemeClr val="bg1"/>
                </a:solidFill>
              </a:rPr>
              <a:t>1 Institute of Public Health UAEU Al Ain, 2 Zayed Centre for Health Sciences UAEU Al Ain, 3 College of Medicine MBRU Dubai, UAE</a:t>
            </a:r>
            <a:endParaRPr lang="en-US" sz="1100" dirty="0">
              <a:solidFill>
                <a:schemeClr val="bg1"/>
              </a:solidFill>
            </a:endParaRPr>
          </a:p>
        </p:txBody>
      </p:sp>
      <p:sp>
        <p:nvSpPr>
          <p:cNvPr id="21" name="Rectangle 20"/>
          <p:cNvSpPr/>
          <p:nvPr/>
        </p:nvSpPr>
        <p:spPr>
          <a:xfrm>
            <a:off x="212220" y="1700756"/>
            <a:ext cx="4340254" cy="6463308"/>
          </a:xfrm>
          <a:prstGeom prst="rect">
            <a:avLst/>
          </a:prstGeom>
          <a:solidFill>
            <a:schemeClr val="bg1"/>
          </a:solidFill>
        </p:spPr>
        <p:txBody>
          <a:bodyPr wrap="square" lIns="0" rIns="0">
            <a:spAutoFit/>
          </a:bodyPr>
          <a:lstStyle/>
          <a:p>
            <a:pPr algn="just"/>
            <a:r>
              <a:rPr lang="en-GB" sz="1200" b="1" dirty="0">
                <a:latin typeface="Arial" panose="020B0604020202020204" pitchFamily="34" charset="0"/>
              </a:rPr>
              <a:t>Introduction</a:t>
            </a:r>
            <a:r>
              <a:rPr lang="en-GB" sz="1050" b="1" dirty="0">
                <a:latin typeface="Arial" panose="020B0604020202020204" pitchFamily="34" charset="0"/>
              </a:rPr>
              <a:t> Gestational diabetes mellitus (GDM) is one of the causes of poor outcomes during pregnancy and later in life, both in mothers and children. Knowledge of GDM burden and its risk factors in a population is paramount for designing targeted preventive interventions in that population. There is currently a dearth of data on the burden of GDM in the Emirati population</a:t>
            </a:r>
          </a:p>
          <a:p>
            <a:pPr algn="just"/>
            <a:endParaRPr lang="en-GB" sz="1050" b="1" dirty="0">
              <a:latin typeface="Arial" panose="020B0604020202020204" pitchFamily="34" charset="0"/>
            </a:endParaRPr>
          </a:p>
          <a:p>
            <a:pPr algn="just"/>
            <a:r>
              <a:rPr lang="en-GB" sz="1200" b="1" dirty="0">
                <a:latin typeface="Arial" panose="020B0604020202020204" pitchFamily="34" charset="0"/>
              </a:rPr>
              <a:t>Aims &amp; Objectives </a:t>
            </a:r>
            <a:r>
              <a:rPr lang="en-GB" sz="1050" b="1" dirty="0">
                <a:latin typeface="Arial" panose="020B0604020202020204" pitchFamily="34" charset="0"/>
              </a:rPr>
              <a:t>To investigate the incidence of GDM in a large representative sample of pregnant Emirati women and identify associated risk factors</a:t>
            </a:r>
          </a:p>
          <a:p>
            <a:pPr algn="just"/>
            <a:endParaRPr lang="en-GB" sz="1050" b="1" dirty="0">
              <a:latin typeface="Arial" panose="020B0604020202020204" pitchFamily="34" charset="0"/>
            </a:endParaRPr>
          </a:p>
          <a:p>
            <a:pPr algn="just"/>
            <a:r>
              <a:rPr lang="en-GB" sz="1200" b="1" dirty="0">
                <a:latin typeface="Arial" panose="020B0604020202020204" pitchFamily="34" charset="0"/>
              </a:rPr>
              <a:t>Materials &amp; Methods </a:t>
            </a:r>
            <a:r>
              <a:rPr lang="en-GB" sz="1050" b="1" dirty="0">
                <a:latin typeface="Arial" panose="020B0604020202020204" pitchFamily="34" charset="0"/>
              </a:rPr>
              <a:t>All pregnant Emirati women who are aged 18years and above and can provide informed consent, are eligible to participate in The </a:t>
            </a:r>
            <a:r>
              <a:rPr lang="en-GB" sz="1050" b="1" dirty="0" err="1">
                <a:latin typeface="Arial" panose="020B0604020202020204" pitchFamily="34" charset="0"/>
              </a:rPr>
              <a:t>Mutaba’ah</a:t>
            </a:r>
            <a:r>
              <a:rPr lang="en-GB" sz="1050" b="1" dirty="0">
                <a:latin typeface="Arial" panose="020B0604020202020204" pitchFamily="34" charset="0"/>
              </a:rPr>
              <a:t> Study. This is a multicentre study where data is being obtained through questionnaires and medical data extraction from Al-Ain, </a:t>
            </a:r>
            <a:r>
              <a:rPr lang="en-GB" sz="1050" b="1" dirty="0" err="1">
                <a:latin typeface="Arial" panose="020B0604020202020204" pitchFamily="34" charset="0"/>
              </a:rPr>
              <a:t>Tawam</a:t>
            </a:r>
            <a:r>
              <a:rPr lang="en-GB" sz="1050" b="1" dirty="0">
                <a:latin typeface="Arial" panose="020B0604020202020204" pitchFamily="34" charset="0"/>
              </a:rPr>
              <a:t> and </a:t>
            </a:r>
            <a:r>
              <a:rPr lang="en-GB" sz="1050" b="1" dirty="0" err="1">
                <a:latin typeface="Arial" panose="020B0604020202020204" pitchFamily="34" charset="0"/>
              </a:rPr>
              <a:t>Kanad</a:t>
            </a:r>
            <a:r>
              <a:rPr lang="en-GB" sz="1050" b="1" dirty="0">
                <a:latin typeface="Arial" panose="020B0604020202020204" pitchFamily="34" charset="0"/>
              </a:rPr>
              <a:t> hospitals. This index study is an interim analysis of women who joined The </a:t>
            </a:r>
            <a:r>
              <a:rPr lang="en-GB" sz="1050" b="1" dirty="0" err="1">
                <a:latin typeface="Arial" panose="020B0604020202020204" pitchFamily="34" charset="0"/>
              </a:rPr>
              <a:t>Mutaba’ah</a:t>
            </a:r>
            <a:r>
              <a:rPr lang="en-GB" sz="1050" b="1" dirty="0">
                <a:latin typeface="Arial" panose="020B0604020202020204" pitchFamily="34" charset="0"/>
              </a:rPr>
              <a:t> Study between May 2017 and March 2020. Regression models assessed the relationship between risk factors and GDM</a:t>
            </a:r>
          </a:p>
          <a:p>
            <a:pPr algn="just"/>
            <a:endParaRPr lang="en-GB" sz="1050" b="1" dirty="0">
              <a:latin typeface="Arial" panose="020B0604020202020204" pitchFamily="34" charset="0"/>
            </a:endParaRPr>
          </a:p>
          <a:p>
            <a:pPr algn="just"/>
            <a:r>
              <a:rPr lang="en-GB" sz="1200" b="1" dirty="0">
                <a:latin typeface="Arial" panose="020B0604020202020204" pitchFamily="34" charset="0"/>
              </a:rPr>
              <a:t>Results</a:t>
            </a:r>
            <a:r>
              <a:rPr lang="en-GB" sz="1050" b="1" dirty="0">
                <a:latin typeface="Arial" panose="020B0604020202020204" pitchFamily="34" charset="0"/>
              </a:rPr>
              <a:t> The analysis included 2,488 women, out of which 675 (27.1%) were diagnosed with GDM in their current pregnancies. For every year increase in maternal age, there is 6% increase in odds of developing GDM (adjusted odds ratio (</a:t>
            </a:r>
            <a:r>
              <a:rPr lang="en-GB" sz="1050" b="1" dirty="0" err="1">
                <a:latin typeface="Arial" panose="020B0604020202020204" pitchFamily="34" charset="0"/>
              </a:rPr>
              <a:t>aOR</a:t>
            </a:r>
            <a:r>
              <a:rPr lang="en-GB" sz="1050" b="1" dirty="0">
                <a:latin typeface="Arial" panose="020B0604020202020204" pitchFamily="34" charset="0"/>
              </a:rPr>
              <a:t>): 1.06, 95% CI 1.04-1.09). The odds of developing GDM also increased in pregnant women who previously had GDM (</a:t>
            </a:r>
            <a:r>
              <a:rPr lang="en-GB" sz="1050" b="1" dirty="0" err="1">
                <a:latin typeface="Arial" panose="020B0604020202020204" pitchFamily="34" charset="0"/>
              </a:rPr>
              <a:t>aOR</a:t>
            </a:r>
            <a:r>
              <a:rPr lang="en-GB" sz="1050" b="1" dirty="0">
                <a:latin typeface="Arial" panose="020B0604020202020204" pitchFamily="34" charset="0"/>
              </a:rPr>
              <a:t>: 5.39, 95% CI 4.29-6.77), those with a family history of diabetes (</a:t>
            </a:r>
            <a:r>
              <a:rPr lang="en-GB" sz="1050" b="1" dirty="0" err="1">
                <a:latin typeface="Arial" panose="020B0604020202020204" pitchFamily="34" charset="0"/>
              </a:rPr>
              <a:t>aOR</a:t>
            </a:r>
            <a:r>
              <a:rPr lang="en-GB" sz="1050" b="1" dirty="0">
                <a:latin typeface="Arial" panose="020B0604020202020204" pitchFamily="34" charset="0"/>
              </a:rPr>
              <a:t>: 1.41, 95% CI 1.05-1.91), who were pre-pregnancy overweight (</a:t>
            </a:r>
            <a:r>
              <a:rPr lang="en-GB" sz="1050" b="1" dirty="0" err="1">
                <a:latin typeface="Arial" panose="020B0604020202020204" pitchFamily="34" charset="0"/>
              </a:rPr>
              <a:t>aOR</a:t>
            </a:r>
            <a:r>
              <a:rPr lang="en-GB" sz="1050" b="1" dirty="0">
                <a:latin typeface="Arial" panose="020B0604020202020204" pitchFamily="34" charset="0"/>
              </a:rPr>
              <a:t>: 1.85, 95% CI 1.38-2.50) or obese (</a:t>
            </a:r>
            <a:r>
              <a:rPr lang="en-GB" sz="1050" b="1" dirty="0" err="1">
                <a:latin typeface="Arial" panose="020B0604020202020204" pitchFamily="34" charset="0"/>
              </a:rPr>
              <a:t>aOR</a:t>
            </a:r>
            <a:r>
              <a:rPr lang="en-GB" sz="1050" b="1" dirty="0">
                <a:latin typeface="Arial" panose="020B0604020202020204" pitchFamily="34" charset="0"/>
              </a:rPr>
              <a:t>: 2.32, 95% CI 1.63-3.29). Interestingly, parity showed an inverse association and seemed protective of GDM</a:t>
            </a:r>
          </a:p>
          <a:p>
            <a:pPr algn="just"/>
            <a:endParaRPr lang="en-GB" sz="1050" b="1" dirty="0">
              <a:latin typeface="Arial" panose="020B0604020202020204" pitchFamily="34" charset="0"/>
            </a:endParaRPr>
          </a:p>
          <a:p>
            <a:pPr algn="just"/>
            <a:r>
              <a:rPr lang="en-GB" sz="1200" b="1" dirty="0">
                <a:latin typeface="Arial" panose="020B0604020202020204" pitchFamily="34" charset="0"/>
              </a:rPr>
              <a:t>Conclusion</a:t>
            </a:r>
            <a:r>
              <a:rPr lang="en-GB" sz="1050" b="1" dirty="0">
                <a:latin typeface="Arial" panose="020B0604020202020204" pitchFamily="34" charset="0"/>
              </a:rPr>
              <a:t> More than a quarter of women (1 in 4) in the Emirati population developed GDM during their index pregnancies, which is higher than the global and regional burden. Independent risk factors identified include maternal age, pre-pregnancy overweight and obesity, gestational weight gain, family history of diabetes, and history of previous GDM. Focusing on culturally appropriate pre-conception and pregnancy lifestyle interventions may help to reduce the incidence of GDM among Emirati population in the UAE</a:t>
            </a:r>
          </a:p>
        </p:txBody>
      </p:sp>
      <p:sp>
        <p:nvSpPr>
          <p:cNvPr id="23" name="Rectangle 22"/>
          <p:cNvSpPr/>
          <p:nvPr/>
        </p:nvSpPr>
        <p:spPr>
          <a:xfrm>
            <a:off x="4694690" y="1700756"/>
            <a:ext cx="4281418" cy="769441"/>
          </a:xfrm>
          <a:prstGeom prst="rect">
            <a:avLst/>
          </a:prstGeom>
          <a:solidFill>
            <a:schemeClr val="bg1"/>
          </a:solidFill>
        </p:spPr>
        <p:txBody>
          <a:bodyPr wrap="square" lIns="0" rIns="36000">
            <a:spAutoFit/>
          </a:bodyPr>
          <a:lstStyle/>
          <a:p>
            <a:pPr algn="just"/>
            <a:r>
              <a:rPr lang="en-GB" sz="1100" b="1" dirty="0">
                <a:latin typeface="Arial" panose="020B0604020202020204" pitchFamily="34" charset="0"/>
              </a:rPr>
              <a:t>Crude and adjusted associations between potential risk factors and GDM among 2,488 pregnant Emirati women in Al Ain, UAE. The </a:t>
            </a:r>
            <a:r>
              <a:rPr lang="en-GB" sz="1100" b="1" dirty="0" err="1">
                <a:latin typeface="Arial" panose="020B0604020202020204" pitchFamily="34" charset="0"/>
              </a:rPr>
              <a:t>Mutaba’ah</a:t>
            </a:r>
            <a:r>
              <a:rPr lang="en-GB" sz="1100" b="1" dirty="0">
                <a:latin typeface="Arial" panose="020B0604020202020204" pitchFamily="34" charset="0"/>
              </a:rPr>
              <a:t> Study</a:t>
            </a:r>
          </a:p>
          <a:p>
            <a:pPr algn="just"/>
            <a:endParaRPr lang="en-US" sz="1100" dirty="0"/>
          </a:p>
        </p:txBody>
      </p:sp>
      <p:pic>
        <p:nvPicPr>
          <p:cNvPr id="4" name="Picture 3">
            <a:extLst>
              <a:ext uri="{FF2B5EF4-FFF2-40B4-BE49-F238E27FC236}">
                <a16:creationId xmlns:a16="http://schemas.microsoft.com/office/drawing/2014/main" id="{2A14F4B6-EECF-4558-BBC9-ED141530D4B7}"/>
              </a:ext>
            </a:extLst>
          </p:cNvPr>
          <p:cNvPicPr>
            <a:picLocks noChangeAspect="1"/>
          </p:cNvPicPr>
          <p:nvPr/>
        </p:nvPicPr>
        <p:blipFill>
          <a:blip r:embed="rId2"/>
          <a:stretch>
            <a:fillRect/>
          </a:stretch>
        </p:blipFill>
        <p:spPr>
          <a:xfrm>
            <a:off x="4694690" y="2240281"/>
            <a:ext cx="4251006" cy="5293000"/>
          </a:xfrm>
          <a:prstGeom prst="rect">
            <a:avLst/>
          </a:prstGeom>
        </p:spPr>
      </p:pic>
      <p:sp>
        <p:nvSpPr>
          <p:cNvPr id="33" name="TextBox 32">
            <a:extLst>
              <a:ext uri="{FF2B5EF4-FFF2-40B4-BE49-F238E27FC236}">
                <a16:creationId xmlns:a16="http://schemas.microsoft.com/office/drawing/2014/main" id="{40F50909-B668-4ED3-B800-1E9DEE86F42F}"/>
              </a:ext>
            </a:extLst>
          </p:cNvPr>
          <p:cNvSpPr txBox="1"/>
          <p:nvPr/>
        </p:nvSpPr>
        <p:spPr>
          <a:xfrm>
            <a:off x="4614678" y="7474881"/>
            <a:ext cx="4340252" cy="27699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GDM, gestational diabetes mellitus; OR, odds ratio; </a:t>
            </a:r>
            <a:r>
              <a:rPr kumimoji="0" lang="en-US" altLang="en-US" sz="600" b="0" i="1" u="none" strike="noStrike" cap="none" normalizeH="0" baseline="0" dirty="0" err="1">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aOR</a:t>
            </a:r>
            <a:r>
              <a:rPr kumimoji="0" lang="en-US" altLang="en-US" sz="600" b="0"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adjusted odds ratio; CI, confidence interval; BMI, body mass index; </a:t>
            </a:r>
            <a:r>
              <a:rPr kumimoji="0" lang="en-GB" altLang="en-US" sz="600" b="0" i="0" u="none" strike="noStrike" cap="none" normalizeH="0" baseline="3000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kumimoji="0" lang="en-US" altLang="en-US" sz="600" b="0"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Gestational weight gain at 0-24 gestational weeks.</a:t>
            </a:r>
            <a:r>
              <a:rPr kumimoji="0" lang="en-GB" altLang="en-US" sz="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p:txBody>
      </p:sp>
      <p:pic>
        <p:nvPicPr>
          <p:cNvPr id="6" name="Picture 5" descr="A picture containing text&#10;&#10;Description automatically generated">
            <a:extLst>
              <a:ext uri="{FF2B5EF4-FFF2-40B4-BE49-F238E27FC236}">
                <a16:creationId xmlns:a16="http://schemas.microsoft.com/office/drawing/2014/main" id="{5233EE5C-CC3A-4D84-A47C-A9A3D939069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78039" y="7812040"/>
            <a:ext cx="1769931" cy="311381"/>
          </a:xfrm>
          <a:prstGeom prst="rect">
            <a:avLst/>
          </a:prstGeom>
        </p:spPr>
      </p:pic>
      <p:pic>
        <p:nvPicPr>
          <p:cNvPr id="34" name="Picture 6">
            <a:extLst>
              <a:ext uri="{FF2B5EF4-FFF2-40B4-BE49-F238E27FC236}">
                <a16:creationId xmlns:a16="http://schemas.microsoft.com/office/drawing/2014/main" id="{D94FE6EB-2377-4DA4-A583-A2CC54F5F6F7}"/>
              </a:ext>
            </a:extLst>
          </p:cNvPr>
          <p:cNvPicPr>
            <a:picLocks noChangeAspect="1"/>
          </p:cNvPicPr>
          <p:nvPr/>
        </p:nvPicPr>
        <p:blipFill>
          <a:blip r:embed="rId4"/>
          <a:srcRect/>
          <a:stretch>
            <a:fillRect/>
          </a:stretch>
        </p:blipFill>
        <p:spPr>
          <a:xfrm>
            <a:off x="4694690" y="7812040"/>
            <a:ext cx="2002605" cy="311381"/>
          </a:xfrm>
          <a:prstGeom prst="rect">
            <a:avLst/>
          </a:prstGeom>
        </p:spPr>
      </p:pic>
    </p:spTree>
    <p:extLst>
      <p:ext uri="{BB962C8B-B14F-4D97-AF65-F5344CB8AC3E}">
        <p14:creationId xmlns:p14="http://schemas.microsoft.com/office/powerpoint/2010/main" val="18360073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192</TotalTime>
  <Words>529</Words>
  <Application>Microsoft Office PowerPoint</Application>
  <PresentationFormat>Custom</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Ivanna Lizarriturri</dc:creator>
  <cp:lastModifiedBy>Maryam Bashir</cp:lastModifiedBy>
  <cp:revision>24</cp:revision>
  <dcterms:created xsi:type="dcterms:W3CDTF">2016-11-17T07:40:38Z</dcterms:created>
  <dcterms:modified xsi:type="dcterms:W3CDTF">2021-04-06T17:54:57Z</dcterms:modified>
</cp:coreProperties>
</file>